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7"/>
  </p:notesMasterIdLst>
  <p:handoutMasterIdLst>
    <p:handoutMasterId r:id="rId28"/>
  </p:handoutMasterIdLst>
  <p:sldIdLst>
    <p:sldId id="270" r:id="rId5"/>
    <p:sldId id="256" r:id="rId6"/>
    <p:sldId id="265" r:id="rId7"/>
    <p:sldId id="259" r:id="rId8"/>
    <p:sldId id="260" r:id="rId9"/>
    <p:sldId id="268" r:id="rId10"/>
    <p:sldId id="269" r:id="rId11"/>
    <p:sldId id="276" r:id="rId12"/>
    <p:sldId id="271" r:id="rId13"/>
    <p:sldId id="277" r:id="rId14"/>
    <p:sldId id="272" r:id="rId15"/>
    <p:sldId id="273" r:id="rId16"/>
    <p:sldId id="278" r:id="rId17"/>
    <p:sldId id="274" r:id="rId18"/>
    <p:sldId id="282" r:id="rId19"/>
    <p:sldId id="279" r:id="rId20"/>
    <p:sldId id="275" r:id="rId21"/>
    <p:sldId id="280" r:id="rId22"/>
    <p:sldId id="281" r:id="rId23"/>
    <p:sldId id="262" r:id="rId24"/>
    <p:sldId id="263" r:id="rId25"/>
    <p:sldId id="26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CC63"/>
    <a:srgbClr val="014067"/>
    <a:srgbClr val="3F3F3F"/>
    <a:srgbClr val="014E7D"/>
    <a:srgbClr val="013657"/>
    <a:srgbClr val="01456F"/>
    <a:srgbClr val="014B79"/>
    <a:srgbClr val="0937C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08" autoAdjust="0"/>
    <p:restoredTop sz="96327" autoAdjust="0"/>
  </p:normalViewPr>
  <p:slideViewPr>
    <p:cSldViewPr snapToGrid="0" showGuides="1">
      <p:cViewPr varScale="1">
        <p:scale>
          <a:sx n="128" d="100"/>
          <a:sy n="128" d="100"/>
        </p:scale>
        <p:origin x="168" y="176"/>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Johnson" userId="fa6c9238-a713-4895-9699-f25728bdd8d0" providerId="ADAL" clId="{41AC089B-59EF-A347-AB7A-433FFACB1376}"/>
    <pc:docChg chg="modSld">
      <pc:chgData name="Erik Johnson" userId="fa6c9238-a713-4895-9699-f25728bdd8d0" providerId="ADAL" clId="{41AC089B-59EF-A347-AB7A-433FFACB1376}" dt="2023-08-15T16:42:49.918" v="9" actId="20577"/>
      <pc:docMkLst>
        <pc:docMk/>
      </pc:docMkLst>
      <pc:sldChg chg="modSp mod">
        <pc:chgData name="Erik Johnson" userId="fa6c9238-a713-4895-9699-f25728bdd8d0" providerId="ADAL" clId="{41AC089B-59EF-A347-AB7A-433FFACB1376}" dt="2023-08-15T16:42:49.918" v="9" actId="20577"/>
        <pc:sldMkLst>
          <pc:docMk/>
          <pc:sldMk cId="3891516162" sldId="269"/>
        </pc:sldMkLst>
        <pc:spChg chg="mod">
          <ac:chgData name="Erik Johnson" userId="fa6c9238-a713-4895-9699-f25728bdd8d0" providerId="ADAL" clId="{41AC089B-59EF-A347-AB7A-433FFACB1376}" dt="2023-08-15T16:42:49.918" v="9" actId="20577"/>
          <ac:spMkLst>
            <pc:docMk/>
            <pc:sldMk cId="3891516162" sldId="269"/>
            <ac:spMk id="22" creationId="{E8687817-F079-6A4A-B4C7-D826DB4BA47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solidFill>
                  <a:schemeClr val="bg1"/>
                </a:solidFill>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Series 1</c:v>
                </c:pt>
              </c:strCache>
            </c:strRef>
          </c:tx>
          <c:dPt>
            <c:idx val="0"/>
            <c:bubble3D val="0"/>
            <c:spPr>
              <a:solidFill>
                <a:schemeClr val="accent2">
                  <a:shade val="58000"/>
                </a:schemeClr>
              </a:solidFill>
              <a:ln>
                <a:noFill/>
              </a:ln>
              <a:effectLst/>
            </c:spPr>
            <c:extLst>
              <c:ext xmlns:c16="http://schemas.microsoft.com/office/drawing/2014/chart" uri="{C3380CC4-5D6E-409C-BE32-E72D297353CC}">
                <c16:uniqueId val="{00000001-11ED-1049-82C3-207A44D401A5}"/>
              </c:ext>
            </c:extLst>
          </c:dPt>
          <c:dPt>
            <c:idx val="1"/>
            <c:bubble3D val="0"/>
            <c:spPr>
              <a:solidFill>
                <a:schemeClr val="accent2">
                  <a:shade val="86000"/>
                </a:schemeClr>
              </a:solidFill>
              <a:ln>
                <a:noFill/>
              </a:ln>
              <a:effectLst/>
            </c:spPr>
            <c:extLst>
              <c:ext xmlns:c16="http://schemas.microsoft.com/office/drawing/2014/chart" uri="{C3380CC4-5D6E-409C-BE32-E72D297353CC}">
                <c16:uniqueId val="{00000003-11ED-1049-82C3-207A44D401A5}"/>
              </c:ext>
            </c:extLst>
          </c:dPt>
          <c:dPt>
            <c:idx val="2"/>
            <c:bubble3D val="0"/>
            <c:spPr>
              <a:solidFill>
                <a:schemeClr val="accent2">
                  <a:tint val="86000"/>
                </a:schemeClr>
              </a:solidFill>
              <a:ln>
                <a:noFill/>
              </a:ln>
              <a:effectLst/>
            </c:spPr>
            <c:extLst>
              <c:ext xmlns:c16="http://schemas.microsoft.com/office/drawing/2014/chart" uri="{C3380CC4-5D6E-409C-BE32-E72D297353CC}">
                <c16:uniqueId val="{00000005-11ED-1049-82C3-207A44D401A5}"/>
              </c:ext>
            </c:extLst>
          </c:dPt>
          <c:dPt>
            <c:idx val="3"/>
            <c:bubble3D val="0"/>
            <c:spPr>
              <a:solidFill>
                <a:schemeClr val="accent2">
                  <a:tint val="58000"/>
                </a:schemeClr>
              </a:solidFill>
              <a:ln>
                <a:noFill/>
              </a:ln>
              <a:effectLst/>
            </c:spPr>
            <c:extLst>
              <c:ext xmlns:c16="http://schemas.microsoft.com/office/drawing/2014/chart" uri="{C3380CC4-5D6E-409C-BE32-E72D297353CC}">
                <c16:uniqueId val="{00000007-11ED-1049-82C3-207A44D401A5}"/>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8-11ED-1049-82C3-207A44D401A5}"/>
            </c:ext>
          </c:extLst>
        </c:ser>
        <c:ser>
          <c:idx val="1"/>
          <c:order val="1"/>
          <c:tx>
            <c:strRef>
              <c:f>Sheet1!$C$1</c:f>
              <c:strCache>
                <c:ptCount val="1"/>
                <c:pt idx="0">
                  <c:v>Series 2</c:v>
                </c:pt>
              </c:strCache>
            </c:strRef>
          </c:tx>
          <c:dPt>
            <c:idx val="0"/>
            <c:bubble3D val="0"/>
            <c:spPr>
              <a:solidFill>
                <a:schemeClr val="accent2">
                  <a:shade val="58000"/>
                </a:schemeClr>
              </a:solidFill>
              <a:ln>
                <a:noFill/>
              </a:ln>
              <a:effectLst/>
            </c:spPr>
            <c:extLst>
              <c:ext xmlns:c16="http://schemas.microsoft.com/office/drawing/2014/chart" uri="{C3380CC4-5D6E-409C-BE32-E72D297353CC}">
                <c16:uniqueId val="{0000000A-11ED-1049-82C3-207A44D401A5}"/>
              </c:ext>
            </c:extLst>
          </c:dPt>
          <c:dPt>
            <c:idx val="1"/>
            <c:bubble3D val="0"/>
            <c:spPr>
              <a:solidFill>
                <a:schemeClr val="accent2">
                  <a:shade val="86000"/>
                </a:schemeClr>
              </a:solidFill>
              <a:ln>
                <a:noFill/>
              </a:ln>
              <a:effectLst/>
            </c:spPr>
            <c:extLst>
              <c:ext xmlns:c16="http://schemas.microsoft.com/office/drawing/2014/chart" uri="{C3380CC4-5D6E-409C-BE32-E72D297353CC}">
                <c16:uniqueId val="{0000000C-11ED-1049-82C3-207A44D401A5}"/>
              </c:ext>
            </c:extLst>
          </c:dPt>
          <c:dPt>
            <c:idx val="2"/>
            <c:bubble3D val="0"/>
            <c:spPr>
              <a:solidFill>
                <a:schemeClr val="accent2">
                  <a:tint val="86000"/>
                </a:schemeClr>
              </a:solidFill>
              <a:ln>
                <a:noFill/>
              </a:ln>
              <a:effectLst/>
            </c:spPr>
            <c:extLst>
              <c:ext xmlns:c16="http://schemas.microsoft.com/office/drawing/2014/chart" uri="{C3380CC4-5D6E-409C-BE32-E72D297353CC}">
                <c16:uniqueId val="{0000000E-11ED-1049-82C3-207A44D401A5}"/>
              </c:ext>
            </c:extLst>
          </c:dPt>
          <c:dPt>
            <c:idx val="3"/>
            <c:bubble3D val="0"/>
            <c:spPr>
              <a:solidFill>
                <a:schemeClr val="accent2">
                  <a:tint val="58000"/>
                </a:schemeClr>
              </a:solidFill>
              <a:ln>
                <a:noFill/>
              </a:ln>
              <a:effectLst/>
            </c:spPr>
            <c:extLst>
              <c:ext xmlns:c16="http://schemas.microsoft.com/office/drawing/2014/chart" uri="{C3380CC4-5D6E-409C-BE32-E72D297353CC}">
                <c16:uniqueId val="{00000010-11ED-1049-82C3-207A44D401A5}"/>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11-11ED-1049-82C3-207A44D401A5}"/>
            </c:ext>
          </c:extLst>
        </c:ser>
        <c:ser>
          <c:idx val="2"/>
          <c:order val="2"/>
          <c:tx>
            <c:strRef>
              <c:f>Sheet1!$D$1</c:f>
              <c:strCache>
                <c:ptCount val="1"/>
                <c:pt idx="0">
                  <c:v>Series 3</c:v>
                </c:pt>
              </c:strCache>
            </c:strRef>
          </c:tx>
          <c:dPt>
            <c:idx val="0"/>
            <c:bubble3D val="0"/>
            <c:spPr>
              <a:solidFill>
                <a:schemeClr val="accent2">
                  <a:shade val="58000"/>
                </a:schemeClr>
              </a:solidFill>
              <a:ln>
                <a:noFill/>
              </a:ln>
              <a:effectLst/>
            </c:spPr>
            <c:extLst>
              <c:ext xmlns:c16="http://schemas.microsoft.com/office/drawing/2014/chart" uri="{C3380CC4-5D6E-409C-BE32-E72D297353CC}">
                <c16:uniqueId val="{00000013-11ED-1049-82C3-207A44D401A5}"/>
              </c:ext>
            </c:extLst>
          </c:dPt>
          <c:dPt>
            <c:idx val="1"/>
            <c:bubble3D val="0"/>
            <c:spPr>
              <a:solidFill>
                <a:schemeClr val="accent2">
                  <a:shade val="86000"/>
                </a:schemeClr>
              </a:solidFill>
              <a:ln>
                <a:noFill/>
              </a:ln>
              <a:effectLst/>
            </c:spPr>
            <c:extLst>
              <c:ext xmlns:c16="http://schemas.microsoft.com/office/drawing/2014/chart" uri="{C3380CC4-5D6E-409C-BE32-E72D297353CC}">
                <c16:uniqueId val="{00000015-11ED-1049-82C3-207A44D401A5}"/>
              </c:ext>
            </c:extLst>
          </c:dPt>
          <c:dPt>
            <c:idx val="2"/>
            <c:bubble3D val="0"/>
            <c:spPr>
              <a:solidFill>
                <a:schemeClr val="accent2">
                  <a:tint val="86000"/>
                </a:schemeClr>
              </a:solidFill>
              <a:ln>
                <a:noFill/>
              </a:ln>
              <a:effectLst/>
            </c:spPr>
            <c:extLst>
              <c:ext xmlns:c16="http://schemas.microsoft.com/office/drawing/2014/chart" uri="{C3380CC4-5D6E-409C-BE32-E72D297353CC}">
                <c16:uniqueId val="{00000017-11ED-1049-82C3-207A44D401A5}"/>
              </c:ext>
            </c:extLst>
          </c:dPt>
          <c:dPt>
            <c:idx val="3"/>
            <c:bubble3D val="0"/>
            <c:spPr>
              <a:solidFill>
                <a:schemeClr val="accent2">
                  <a:tint val="58000"/>
                </a:schemeClr>
              </a:solidFill>
              <a:ln>
                <a:noFill/>
              </a:ln>
              <a:effectLst/>
            </c:spPr>
            <c:extLst>
              <c:ext xmlns:c16="http://schemas.microsoft.com/office/drawing/2014/chart" uri="{C3380CC4-5D6E-409C-BE32-E72D297353CC}">
                <c16:uniqueId val="{00000019-11ED-1049-82C3-207A44D401A5}"/>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1A-11ED-1049-82C3-207A44D401A5}"/>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BFC85-49E4-447A-A7E3-16153CB2FE2A}" type="datetimeFigureOut">
              <a:rPr lang="en-US" smtClean="0"/>
              <a:t>8/15/23</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1B50E-4C60-4F9E-B773-52059170945B}" type="datetimeFigureOut">
              <a:rPr lang="en-US" noProof="0" smtClean="0"/>
              <a:t>8/15/23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Tree>
    <p:extLst>
      <p:ext uri="{BB962C8B-B14F-4D97-AF65-F5344CB8AC3E}">
        <p14:creationId xmlns:p14="http://schemas.microsoft.com/office/powerpoint/2010/main" val="32565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noProof="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a:t>Click icon to add table</a:t>
            </a:r>
            <a:endParaRPr lang="en-US" noProof="0" dirty="0"/>
          </a:p>
        </p:txBody>
      </p:sp>
    </p:spTree>
    <p:extLst>
      <p:ext uri="{BB962C8B-B14F-4D97-AF65-F5344CB8AC3E}">
        <p14:creationId xmlns:p14="http://schemas.microsoft.com/office/powerpoint/2010/main" val="341506091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noProof="0"/>
              <a:t>Add Caption Here</a:t>
            </a:r>
          </a:p>
        </p:txBody>
      </p:sp>
    </p:spTree>
    <p:extLst>
      <p:ext uri="{BB962C8B-B14F-4D97-AF65-F5344CB8AC3E}">
        <p14:creationId xmlns:p14="http://schemas.microsoft.com/office/powerpoint/2010/main" val="4237576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US" noProof="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noProof="0"/>
              <a:t>Click icon to add picture</a:t>
            </a:r>
            <a:endParaRPr lang="en-US" noProof="0"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Tree>
    <p:extLst>
      <p:ext uri="{BB962C8B-B14F-4D97-AF65-F5344CB8AC3E}">
        <p14:creationId xmlns:p14="http://schemas.microsoft.com/office/powerpoint/2010/main" val="3839051282"/>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89179159"/>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74596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47377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noProof="0"/>
              <a:t>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60695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0065975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339084036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19906843"/>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65841909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a:t>Click to edit Master title style</a:t>
            </a:r>
          </a:p>
        </p:txBody>
      </p:sp>
      <p:sp>
        <p:nvSpPr>
          <p:cNvPr id="6" name="Text Placeholder 5">
            <a:extLst>
              <a:ext uri="{FF2B5EF4-FFF2-40B4-BE49-F238E27FC236}">
                <a16:creationId xmlns:a16="http://schemas.microsoft.com/office/drawing/2014/main" id="{C0A2D954-332B-47D0-BE9F-0F2BDE7795D8}"/>
              </a:ext>
            </a:extLst>
          </p:cNvPr>
          <p:cNvSpPr>
            <a:spLocks noGrp="1"/>
          </p:cNvSpPr>
          <p:nvPr>
            <p:ph type="body" sz="quarter" idx="12"/>
          </p:nvPr>
        </p:nvSpPr>
        <p:spPr>
          <a:xfrm>
            <a:off x="1526131" y="1979613"/>
            <a:ext cx="9139738" cy="2898775"/>
          </a:xfrm>
          <a:prstGeom prst="rect">
            <a:avLst/>
          </a:prstGeom>
        </p:spPr>
        <p:txBody>
          <a:bodyPr anchor="ctr"/>
          <a:lstStyle>
            <a:lvl1pPr marL="0" indent="0" algn="ctr">
              <a:buNone/>
              <a:defRPr sz="6000">
                <a:solidFill>
                  <a:schemeClr val="bg1"/>
                </a:solidFill>
              </a:defRPr>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66534080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US" noProof="0" smtClean="0"/>
              <a:pPr/>
              <a:t>‹#›</a:t>
            </a:fld>
            <a:endParaRPr lang="en-US" noProof="0" dirty="0"/>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noProof="0"/>
              <a:t>Click to edit Master title style</a:t>
            </a:r>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716" r:id="rId19"/>
    <p:sldLayoutId id="2147483674" r:id="rId20"/>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go.microsoft.com/fwlink/?linkid=2006808&amp;clcid=0x409" TargetMode="Externa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92BF91-1CA4-4DA0-9289-475AF6F142C8}"/>
              </a:ext>
            </a:extLst>
          </p:cNvPr>
          <p:cNvSpPr>
            <a:spLocks noGrp="1"/>
          </p:cNvSpPr>
          <p:nvPr>
            <p:ph type="sldNum" sz="quarter" idx="11"/>
          </p:nvPr>
        </p:nvSpPr>
        <p:spPr/>
        <p:txBody>
          <a:bodyPr/>
          <a:lstStyle/>
          <a:p>
            <a:fld id="{8699F50C-BE38-4BD0-BA84-9B090E1F2B9B}" type="slidenum">
              <a:rPr lang="en-US" smtClean="0"/>
              <a:t>1</a:t>
            </a:fld>
            <a:endParaRPr lang="en-US"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a:xfrm>
            <a:off x="439799" y="826851"/>
            <a:ext cx="8330184" cy="6031149"/>
          </a:xfrm>
        </p:spPr>
        <p:txBody>
          <a:bodyPr>
            <a:normAutofit fontScale="90000"/>
          </a:bodyPr>
          <a:lstStyle/>
          <a:p>
            <a:pPr>
              <a:spcBef>
                <a:spcPts val="0"/>
              </a:spcBef>
              <a:buClr>
                <a:srgbClr val="002060"/>
              </a:buClr>
              <a:defRPr/>
            </a:pPr>
            <a:r>
              <a:rPr lang="en-US" dirty="0"/>
              <a:t>Customize this Template</a:t>
            </a:r>
            <a:br>
              <a:rPr lang="en-US" dirty="0"/>
            </a:br>
            <a:br>
              <a:rPr lang="en-US" sz="1200" dirty="0"/>
            </a:br>
            <a:r>
              <a:rPr lang="en-US" sz="1800" dirty="0"/>
              <a:t>NEMRA has developed this sample PowerPoint template for use by NEMRA Rep members as either a presentation or ‘leave-behind marketing piece” for use in your One-on-One meetings at the Annual Conference.   </a:t>
            </a:r>
            <a:br>
              <a:rPr lang="en-US" sz="1800" dirty="0"/>
            </a:br>
            <a:br>
              <a:rPr lang="en-US" sz="1800" dirty="0"/>
            </a:br>
            <a:r>
              <a:rPr lang="en-US" sz="1800" dirty="0"/>
              <a:t>This template was designed to guide you through the process of creating a personalized presentation with a focus on the 5 pillars of the Rep of the Future.</a:t>
            </a:r>
            <a:br>
              <a:rPr lang="en-US" sz="1800" dirty="0"/>
            </a:br>
            <a:br>
              <a:rPr lang="en-US" sz="1800" dirty="0"/>
            </a:br>
            <a:r>
              <a:rPr lang="en-US" altLang="en-US" sz="1800" dirty="0">
                <a:ea typeface="Arial MT"/>
              </a:rPr>
              <a:t>All slide content contains placeholder text and should be used as a guide to populate content specific to your Rep Agency. Slide titles can be edited as well. </a:t>
            </a:r>
            <a:br>
              <a:rPr lang="en-US" altLang="en-US" sz="1800" dirty="0">
                <a:ea typeface="Arial MT"/>
              </a:rPr>
            </a:br>
            <a:br>
              <a:rPr lang="en-US" sz="1800" dirty="0"/>
            </a:br>
            <a:r>
              <a:rPr lang="en-US" sz="1800" dirty="0"/>
              <a:t>You can insert slides as needed to create your presentation, and the correct branding and formatting will be maintained for you.</a:t>
            </a:r>
            <a:br>
              <a:rPr lang="en-US" sz="1800" dirty="0"/>
            </a:br>
            <a:br>
              <a:rPr lang="en-US" altLang="en-US" sz="1800" dirty="0">
                <a:ea typeface="Arial MT"/>
              </a:rPr>
            </a:br>
            <a:r>
              <a:rPr lang="en-US" sz="1800" dirty="0"/>
              <a:t>This template slides as follows:</a:t>
            </a:r>
            <a:br>
              <a:rPr lang="en-US" sz="1800" dirty="0"/>
            </a:br>
            <a:r>
              <a:rPr lang="en-US" sz="1800" dirty="0"/>
              <a:t>Title Slide</a:t>
            </a:r>
            <a:br>
              <a:rPr lang="en-US" sz="1800" dirty="0"/>
            </a:br>
            <a:r>
              <a:rPr lang="en-US" sz="1800" dirty="0"/>
              <a:t>Quick Facts</a:t>
            </a:r>
            <a:br>
              <a:rPr lang="en-US" sz="1800" dirty="0"/>
            </a:br>
            <a:r>
              <a:rPr lang="en-US" sz="1800" dirty="0"/>
              <a:t>Strategy</a:t>
            </a:r>
            <a:br>
              <a:rPr lang="en-US" sz="1800" dirty="0"/>
            </a:br>
            <a:r>
              <a:rPr lang="en-US" sz="1800" dirty="0"/>
              <a:t>ROTF Pillars</a:t>
            </a:r>
            <a:br>
              <a:rPr lang="en-US" sz="1800" dirty="0"/>
            </a:br>
            <a:r>
              <a:rPr lang="en-US" sz="1800" dirty="0"/>
              <a:t>	Technology</a:t>
            </a:r>
            <a:br>
              <a:rPr lang="en-US" sz="1800" dirty="0"/>
            </a:br>
            <a:r>
              <a:rPr lang="en-US" sz="1800" dirty="0"/>
              <a:t>	Expertise</a:t>
            </a:r>
            <a:br>
              <a:rPr lang="en-US" sz="1800" dirty="0"/>
            </a:br>
            <a:r>
              <a:rPr lang="en-US" sz="1800" dirty="0"/>
              <a:t>	Marketing</a:t>
            </a:r>
            <a:br>
              <a:rPr lang="en-US" sz="1800" dirty="0"/>
            </a:br>
            <a:r>
              <a:rPr lang="en-US" sz="1800" dirty="0"/>
              <a:t>	Demand Generation</a:t>
            </a:r>
            <a:br>
              <a:rPr lang="en-US" sz="1800" dirty="0"/>
            </a:br>
            <a:r>
              <a:rPr lang="en-US" sz="1800" dirty="0"/>
              <a:t>	Planning</a:t>
            </a:r>
            <a:br>
              <a:rPr lang="en-US" sz="1800" dirty="0"/>
            </a:br>
            <a:r>
              <a:rPr lang="en-US" sz="1800" dirty="0"/>
              <a:t>Example of Slide with Chart </a:t>
            </a:r>
            <a:br>
              <a:rPr lang="en-US" sz="1800" dirty="0"/>
            </a:br>
            <a:r>
              <a:rPr lang="en-US" sz="1800" dirty="0"/>
              <a:t>Example of Slide with Table</a:t>
            </a:r>
            <a:br>
              <a:rPr lang="en-US" sz="1800" dirty="0"/>
            </a:br>
            <a:br>
              <a:rPr lang="en-US" sz="1600" dirty="0"/>
            </a:br>
            <a:endParaRPr lang="en-US" sz="1200" dirty="0"/>
          </a:p>
        </p:txBody>
      </p:sp>
      <p:sp>
        <p:nvSpPr>
          <p:cNvPr id="3" name="Text Placeholder 2">
            <a:extLst>
              <a:ext uri="{FF2B5EF4-FFF2-40B4-BE49-F238E27FC236}">
                <a16:creationId xmlns:a16="http://schemas.microsoft.com/office/drawing/2014/main" id="{CB66710D-28AC-4C32-9442-8DDD0E2A9917}"/>
              </a:ext>
            </a:extLst>
          </p:cNvPr>
          <p:cNvSpPr>
            <a:spLocks noGrp="1"/>
          </p:cNvSpPr>
          <p:nvPr>
            <p:ph type="body" sz="quarter" idx="12"/>
          </p:nvPr>
        </p:nvSpPr>
        <p:spPr>
          <a:xfrm>
            <a:off x="5394033" y="3924435"/>
            <a:ext cx="6123051" cy="2431915"/>
          </a:xfrm>
        </p:spPr>
        <p:txBody>
          <a:bodyPr/>
          <a:lstStyle/>
          <a:p>
            <a:r>
              <a:rPr lang="en-US" u="sng" dirty="0">
                <a:hlinkClick r:id="rId2">
                  <a:extLst>
                    <a:ext uri="{A12FA001-AC4F-418D-AE19-62706E023703}">
                      <ahyp:hlinkClr xmlns:ahyp="http://schemas.microsoft.com/office/drawing/2018/hyperlinkcolor" val="tx"/>
                    </a:ext>
                  </a:extLst>
                </a:hlinkClick>
              </a:rPr>
              <a:t>Template Editing Instruction</a:t>
            </a:r>
            <a:r>
              <a:rPr lang="en-US" u="sng" dirty="0"/>
              <a:t>s</a:t>
            </a:r>
          </a:p>
        </p:txBody>
      </p:sp>
    </p:spTree>
    <p:extLst>
      <p:ext uri="{BB962C8B-B14F-4D97-AF65-F5344CB8AC3E}">
        <p14:creationId xmlns:p14="http://schemas.microsoft.com/office/powerpoint/2010/main" val="59582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Building image">
            <a:extLst>
              <a:ext uri="{FF2B5EF4-FFF2-40B4-BE49-F238E27FC236}">
                <a16:creationId xmlns:a16="http://schemas.microsoft.com/office/drawing/2014/main" id="{257F6BCE-75BB-4ECD-BEA5-21C36A9CC0E9}"/>
              </a:ext>
              <a:ext uri="{C183D7F6-B498-43B3-948B-1728B52AA6E4}">
                <adec:decorative xmlns:adec="http://schemas.microsoft.com/office/drawing/2017/decorative" val="0"/>
              </a:ext>
            </a:extLst>
          </p:cNvPr>
          <p:cNvPicPr>
            <a:picLocks noGrp="1" noChangeAspect="1"/>
          </p:cNvPicPr>
          <p:nvPr>
            <p:ph type="pic" sz="quarter" idx="13"/>
          </p:nvPr>
        </p:nvPicPr>
        <p:blipFill>
          <a:blip r:embed="rId2"/>
          <a:srcRect l="20743" r="20743"/>
          <a:stretch>
            <a:fillRect/>
          </a:stretch>
        </p:blipFill>
        <p:spPr/>
      </p:pic>
      <p:sp>
        <p:nvSpPr>
          <p:cNvPr id="2" name="Title 1">
            <a:extLst>
              <a:ext uri="{FF2B5EF4-FFF2-40B4-BE49-F238E27FC236}">
                <a16:creationId xmlns:a16="http://schemas.microsoft.com/office/drawing/2014/main" id="{3D638ACE-163E-40EB-A458-E794C67EA2A6}"/>
              </a:ext>
            </a:extLst>
          </p:cNvPr>
          <p:cNvSpPr>
            <a:spLocks noGrp="1"/>
          </p:cNvSpPr>
          <p:nvPr>
            <p:ph type="ctrTitle"/>
          </p:nvPr>
        </p:nvSpPr>
        <p:spPr>
          <a:ln>
            <a:noFill/>
          </a:ln>
        </p:spPr>
        <p:txBody>
          <a:bodyPr/>
          <a:lstStyle/>
          <a:p>
            <a:r>
              <a:rPr lang="en-US" dirty="0"/>
              <a:t>[enter REP AGENCY NAME]</a:t>
            </a:r>
            <a:endParaRPr lang="en-US" b="0" dirty="0"/>
          </a:p>
        </p:txBody>
      </p:sp>
      <p:sp>
        <p:nvSpPr>
          <p:cNvPr id="3" name="Subtitle 2">
            <a:extLst>
              <a:ext uri="{FF2B5EF4-FFF2-40B4-BE49-F238E27FC236}">
                <a16:creationId xmlns:a16="http://schemas.microsoft.com/office/drawing/2014/main" id="{5C9205DF-8F5E-49F7-B00E-6F58293F5130}"/>
              </a:ext>
            </a:extLst>
          </p:cNvPr>
          <p:cNvSpPr>
            <a:spLocks noGrp="1"/>
          </p:cNvSpPr>
          <p:nvPr>
            <p:ph type="subTitle" idx="1"/>
          </p:nvPr>
        </p:nvSpPr>
        <p:spPr/>
        <p:txBody>
          <a:bodyPr/>
          <a:lstStyle/>
          <a:p>
            <a:r>
              <a:rPr lang="en-US" dirty="0"/>
              <a:t>PRESENTATION TITLE</a:t>
            </a:r>
          </a:p>
        </p:txBody>
      </p:sp>
      <p:sp>
        <p:nvSpPr>
          <p:cNvPr id="18" name="Hexagon 17">
            <a:extLst>
              <a:ext uri="{FF2B5EF4-FFF2-40B4-BE49-F238E27FC236}">
                <a16:creationId xmlns:a16="http://schemas.microsoft.com/office/drawing/2014/main" id="{0E6B042D-E9CB-40E0-AAE9-6AD11F53E044}"/>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FC9A1C71-347B-44A9-88B4-692D9731582D}"/>
              </a:ext>
            </a:extLst>
          </p:cNvPr>
          <p:cNvSpPr txBox="1"/>
          <p:nvPr/>
        </p:nvSpPr>
        <p:spPr>
          <a:xfrm>
            <a:off x="2995809" y="3275110"/>
            <a:ext cx="1803699"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8" name="Picture 7">
            <a:extLst>
              <a:ext uri="{FF2B5EF4-FFF2-40B4-BE49-F238E27FC236}">
                <a16:creationId xmlns:a16="http://schemas.microsoft.com/office/drawing/2014/main" id="{5C496E41-7A9A-B246-AFA0-329FECC2C339}"/>
              </a:ext>
            </a:extLst>
          </p:cNvPr>
          <p:cNvPicPr>
            <a:picLocks noChangeAspect="1"/>
          </p:cNvPicPr>
          <p:nvPr/>
        </p:nvPicPr>
        <p:blipFill>
          <a:blip r:embed="rId3"/>
          <a:srcRect/>
          <a:stretch/>
        </p:blipFill>
        <p:spPr>
          <a:xfrm>
            <a:off x="9575377" y="5579219"/>
            <a:ext cx="2179086" cy="1002161"/>
          </a:xfrm>
          <a:prstGeom prst="rect">
            <a:avLst/>
          </a:prstGeom>
        </p:spPr>
      </p:pic>
    </p:spTree>
    <p:extLst>
      <p:ext uri="{BB962C8B-B14F-4D97-AF65-F5344CB8AC3E}">
        <p14:creationId xmlns:p14="http://schemas.microsoft.com/office/powerpoint/2010/main" val="398069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title="Skyline">
            <a:extLst>
              <a:ext uri="{FF2B5EF4-FFF2-40B4-BE49-F238E27FC236}">
                <a16:creationId xmlns:a16="http://schemas.microsoft.com/office/drawing/2014/main" id="{6B070BD8-8610-4F64-A93A-41F46C39ECA6}"/>
              </a:ext>
            </a:extLst>
          </p:cNvPr>
          <p:cNvPicPr>
            <a:picLocks noGrp="1" noChangeAspect="1"/>
          </p:cNvPicPr>
          <p:nvPr>
            <p:ph type="pic" sz="quarter" idx="13"/>
          </p:nvPr>
        </p:nvPicPr>
        <p:blipFill>
          <a:blip r:embed="rId2"/>
          <a:srcRect t="9367" b="9367"/>
          <a:stretch>
            <a:fillRect/>
          </a:stretch>
        </p:blipFill>
        <p:spPr/>
      </p:pic>
      <p:sp>
        <p:nvSpPr>
          <p:cNvPr id="11" name="Title 10">
            <a:extLst>
              <a:ext uri="{FF2B5EF4-FFF2-40B4-BE49-F238E27FC236}">
                <a16:creationId xmlns:a16="http://schemas.microsoft.com/office/drawing/2014/main" id="{69D4BCF2-C773-495F-A4D5-860FB6A2FA91}"/>
              </a:ext>
            </a:extLst>
          </p:cNvPr>
          <p:cNvSpPr>
            <a:spLocks noGrp="1"/>
          </p:cNvSpPr>
          <p:nvPr>
            <p:ph type="title"/>
          </p:nvPr>
        </p:nvSpPr>
        <p:spPr/>
        <p:txBody>
          <a:bodyPr/>
          <a:lstStyle/>
          <a:p>
            <a:r>
              <a:rPr lang="en-US" dirty="0">
                <a:solidFill>
                  <a:schemeClr val="tx1"/>
                </a:solidFill>
              </a:rPr>
              <a:t>Title </a:t>
            </a:r>
            <a:r>
              <a:rPr lang="en-US" b="0" dirty="0">
                <a:solidFill>
                  <a:schemeClr val="tx1"/>
                </a:solidFill>
                <a:latin typeface="Calibri Light" panose="020F0302020204030204" pitchFamily="34" charset="0"/>
                <a:cs typeface="Calibri Light" panose="020F0302020204030204" pitchFamily="34" charset="0"/>
              </a:rPr>
              <a:t>Goes Here</a:t>
            </a:r>
          </a:p>
        </p:txBody>
      </p:sp>
    </p:spTree>
    <p:extLst>
      <p:ext uri="{BB962C8B-B14F-4D97-AF65-F5344CB8AC3E}">
        <p14:creationId xmlns:p14="http://schemas.microsoft.com/office/powerpoint/2010/main" val="200922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482DBEC-EE72-4155-ACC5-87E80C5606A9}"/>
              </a:ext>
            </a:extLst>
          </p:cNvPr>
          <p:cNvSpPr>
            <a:spLocks noGrp="1"/>
          </p:cNvSpPr>
          <p:nvPr>
            <p:ph idx="1"/>
          </p:nvPr>
        </p:nvSpPr>
        <p:spPr>
          <a:xfrm>
            <a:off x="531378" y="3436124"/>
            <a:ext cx="6462809" cy="2958275"/>
          </a:xfrm>
        </p:spPr>
        <p:txBody>
          <a:bodyPr>
            <a:normAutofit fontScale="92500" lnSpcReduction="10000"/>
          </a:bodyPr>
          <a:lstStyle/>
          <a:p>
            <a:pPr lvl="0"/>
            <a:r>
              <a:rPr lang="en-US" dirty="0"/>
              <a:t>Years in business</a:t>
            </a:r>
          </a:p>
          <a:p>
            <a:pPr lvl="0"/>
            <a:r>
              <a:rPr lang="en-US" dirty="0"/>
              <a:t>Markets served</a:t>
            </a:r>
          </a:p>
          <a:p>
            <a:pPr lvl="0"/>
            <a:r>
              <a:rPr lang="en-US" dirty="0"/>
              <a:t># of people and functional roles</a:t>
            </a:r>
          </a:p>
          <a:p>
            <a:pPr lvl="0"/>
            <a:r>
              <a:rPr lang="en-US" dirty="0"/>
              <a:t># of sales calls made annually - % by distribution, contractors, end-users, specifiers</a:t>
            </a:r>
          </a:p>
          <a:p>
            <a:pPr lvl="0"/>
            <a:r>
              <a:rPr lang="en-US" dirty="0"/>
              <a:t>List any awards you’ve received</a:t>
            </a:r>
          </a:p>
          <a:p>
            <a:pPr lvl="0"/>
            <a:r>
              <a:rPr lang="en-US" dirty="0"/>
              <a:t>NEMRA member since __ and reference any leadership positions held</a:t>
            </a:r>
          </a:p>
        </p:txBody>
      </p:sp>
      <p:sp>
        <p:nvSpPr>
          <p:cNvPr id="9" name="Text Placeholder 8">
            <a:extLst>
              <a:ext uri="{FF2B5EF4-FFF2-40B4-BE49-F238E27FC236}">
                <a16:creationId xmlns:a16="http://schemas.microsoft.com/office/drawing/2014/main" id="{53469036-D1FB-4164-96AE-B6D8CECCFC96}"/>
              </a:ext>
            </a:extLst>
          </p:cNvPr>
          <p:cNvSpPr>
            <a:spLocks noGrp="1"/>
          </p:cNvSpPr>
          <p:nvPr>
            <p:ph type="body" sz="quarter" idx="13"/>
          </p:nvPr>
        </p:nvSpPr>
        <p:spPr>
          <a:xfrm>
            <a:off x="531378" y="1734740"/>
            <a:ext cx="5353856" cy="1565054"/>
          </a:xfrm>
        </p:spPr>
        <p:txBody>
          <a:bodyPr/>
          <a:lstStyle/>
          <a:p>
            <a:pPr>
              <a:buClr>
                <a:srgbClr val="002060"/>
              </a:buClr>
              <a:defRPr/>
            </a:pPr>
            <a:r>
              <a:rPr lang="en-US" altLang="en-US" i="1" dirty="0">
                <a:solidFill>
                  <a:schemeClr val="accent2"/>
                </a:solidFill>
                <a:latin typeface="Calibri" panose="020F0502020204030204" pitchFamily="34" charset="0"/>
                <a:ea typeface="Arial MT"/>
                <a:cs typeface="Calibri" panose="020F0502020204030204" pitchFamily="34" charset="0"/>
              </a:rPr>
              <a:t>On this slide present a few facts describing your firm.</a:t>
            </a:r>
            <a:endParaRPr lang="en-US" altLang="en-US" b="1" i="1" dirty="0">
              <a:solidFill>
                <a:schemeClr val="accent2"/>
              </a:solidFill>
              <a:latin typeface="Calibri" panose="020F0502020204030204" pitchFamily="34" charset="0"/>
              <a:ea typeface="Arial MT"/>
              <a:cs typeface="Calibri" panose="020F0502020204030204" pitchFamily="34" charset="0"/>
            </a:endParaRPr>
          </a:p>
          <a:p>
            <a:pPr>
              <a:buClr>
                <a:srgbClr val="002060"/>
              </a:buClr>
              <a:defRPr/>
            </a:pPr>
            <a:r>
              <a:rPr lang="en-US" altLang="en-US" b="1" i="1" dirty="0">
                <a:solidFill>
                  <a:schemeClr val="tx1"/>
                </a:solidFill>
                <a:latin typeface="Calibri" panose="020F0502020204030204" pitchFamily="34" charset="0"/>
                <a:ea typeface="Arial MT"/>
                <a:cs typeface="Calibri" panose="020F0502020204030204" pitchFamily="34" charset="0"/>
              </a:rPr>
              <a:t>Replace sample placeholder text with content specific to your Rep Firm.</a:t>
            </a:r>
          </a:p>
        </p:txBody>
      </p:sp>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a:xfrm>
            <a:off x="531378" y="382844"/>
            <a:ext cx="7342622" cy="1215566"/>
          </a:xfrm>
        </p:spPr>
        <p:txBody>
          <a:bodyPr/>
          <a:lstStyle/>
          <a:p>
            <a:r>
              <a:rPr lang="en-US" dirty="0"/>
              <a:t>Quick Facts</a:t>
            </a:r>
            <a:endParaRPr lang="en-US" b="0" dirty="0"/>
          </a:p>
        </p:txBody>
      </p:sp>
      <p:pic>
        <p:nvPicPr>
          <p:cNvPr id="13" name="Picture Placeholder 12" title="Skyline">
            <a:extLst>
              <a:ext uri="{FF2B5EF4-FFF2-40B4-BE49-F238E27FC236}">
                <a16:creationId xmlns:a16="http://schemas.microsoft.com/office/drawing/2014/main" id="{066FE296-3466-420F-AD6C-D3A37B973B7D}"/>
              </a:ext>
            </a:extLst>
          </p:cNvPr>
          <p:cNvPicPr>
            <a:picLocks noGrp="1" noChangeAspect="1"/>
          </p:cNvPicPr>
          <p:nvPr>
            <p:ph type="pic" sz="quarter" idx="10"/>
          </p:nvPr>
        </p:nvPicPr>
        <p:blipFill rotWithShape="1">
          <a:blip r:embed="rId2"/>
          <a:srcRect l="23313" r="23313"/>
          <a:stretch/>
        </p:blipFill>
        <p:spPr/>
      </p:pic>
      <p:sp>
        <p:nvSpPr>
          <p:cNvPr id="11" name="Footer Placeholder 10">
            <a:extLst>
              <a:ext uri="{FF2B5EF4-FFF2-40B4-BE49-F238E27FC236}">
                <a16:creationId xmlns:a16="http://schemas.microsoft.com/office/drawing/2014/main" id="{47F4D2C2-B71A-4089-A3FE-603C32706CA6}"/>
              </a:ext>
            </a:extLst>
          </p:cNvPr>
          <p:cNvSpPr>
            <a:spLocks noGrp="1"/>
          </p:cNvSpPr>
          <p:nvPr>
            <p:ph type="ftr" sz="quarter" idx="14"/>
          </p:nvPr>
        </p:nvSpPr>
        <p:spPr/>
        <p:txBody>
          <a:bodyPr/>
          <a:lstStyle/>
          <a:p>
            <a:r>
              <a:rPr lang="en-US" dirty="0"/>
              <a:t>Add a footer</a:t>
            </a:r>
          </a:p>
        </p:txBody>
      </p:sp>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p:txBody>
          <a:bodyPr/>
          <a:lstStyle/>
          <a:p>
            <a:fld id="{8699F50C-BE38-4BD0-BA84-9B090E1F2B9B}" type="slidenum">
              <a:rPr lang="en-US" smtClean="0"/>
              <a:pPr/>
              <a:t>4</a:t>
            </a:fld>
            <a:endParaRPr lang="en-US" dirty="0"/>
          </a:p>
        </p:txBody>
      </p:sp>
    </p:spTree>
    <p:extLst>
      <p:ext uri="{BB962C8B-B14F-4D97-AF65-F5344CB8AC3E}">
        <p14:creationId xmlns:p14="http://schemas.microsoft.com/office/powerpoint/2010/main" val="97200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Placeholder 58" title="Buildings">
            <a:extLst>
              <a:ext uri="{FF2B5EF4-FFF2-40B4-BE49-F238E27FC236}">
                <a16:creationId xmlns:a16="http://schemas.microsoft.com/office/drawing/2014/main" id="{3FCCC668-2247-4814-9CC5-9C5D4B447AA3}"/>
              </a:ext>
            </a:extLst>
          </p:cNvPr>
          <p:cNvPicPr>
            <a:picLocks noGrp="1" noChangeAspect="1"/>
          </p:cNvPicPr>
          <p:nvPr>
            <p:ph type="pic" sz="quarter" idx="14"/>
          </p:nvPr>
        </p:nvPicPr>
        <p:blipFill>
          <a:blip r:embed="rId2"/>
          <a:srcRect l="13492" r="13492"/>
          <a:stretch>
            <a:fillRect/>
          </a:stretch>
        </p:blipFill>
        <p:spPr/>
      </p:pic>
      <p:sp>
        <p:nvSpPr>
          <p:cNvPr id="42" name="Content Placeholder 6">
            <a:extLst>
              <a:ext uri="{FF2B5EF4-FFF2-40B4-BE49-F238E27FC236}">
                <a16:creationId xmlns:a16="http://schemas.microsoft.com/office/drawing/2014/main" id="{55EACD59-7C51-4810-94C6-BCB4D12346DC}"/>
              </a:ext>
            </a:extLst>
          </p:cNvPr>
          <p:cNvSpPr>
            <a:spLocks noGrp="1"/>
          </p:cNvSpPr>
          <p:nvPr>
            <p:ph idx="1"/>
          </p:nvPr>
        </p:nvSpPr>
        <p:spPr/>
        <p:txBody>
          <a:bodyPr>
            <a:normAutofit fontScale="92500"/>
          </a:bodyPr>
          <a:lstStyle/>
          <a:p>
            <a:pPr lvl="0"/>
            <a:r>
              <a:rPr lang="en-US" dirty="0"/>
              <a:t>Lorem ipsum dolor sit amet, consectetur adipiscing elit. </a:t>
            </a:r>
          </a:p>
          <a:p>
            <a:pPr lvl="0"/>
            <a:r>
              <a:rPr lang="en-US" dirty="0"/>
              <a:t>Ut fermentum a magna ut eleifend. Integer convallis suscipit ante eu varius. </a:t>
            </a:r>
          </a:p>
          <a:p>
            <a:pPr lvl="0"/>
            <a:r>
              <a:rPr lang="en-US" dirty="0"/>
              <a:t>Morbi a purus dolor. Suspendisse sit amet ipsum finibus justo viverra blandit. </a:t>
            </a:r>
          </a:p>
          <a:p>
            <a:pPr lvl="0"/>
            <a:r>
              <a:rPr lang="en-US" dirty="0"/>
              <a:t>Ut congue quis tortor eget sodales. </a:t>
            </a:r>
          </a:p>
        </p:txBody>
      </p:sp>
      <p:sp>
        <p:nvSpPr>
          <p:cNvPr id="13" name="Text Placeholder 8">
            <a:extLst>
              <a:ext uri="{FF2B5EF4-FFF2-40B4-BE49-F238E27FC236}">
                <a16:creationId xmlns:a16="http://schemas.microsoft.com/office/drawing/2014/main" id="{18D85FD9-915A-7D44-89CE-AC12FFCE2D72}"/>
              </a:ext>
            </a:extLst>
          </p:cNvPr>
          <p:cNvSpPr>
            <a:spLocks noGrp="1"/>
          </p:cNvSpPr>
          <p:nvPr>
            <p:ph type="body" sz="quarter" idx="13"/>
          </p:nvPr>
        </p:nvSpPr>
        <p:spPr>
          <a:xfrm>
            <a:off x="531378" y="1734740"/>
            <a:ext cx="4942829" cy="1126265"/>
          </a:xfrm>
        </p:spPr>
        <p:txBody>
          <a:bodyPr/>
          <a:lstStyle/>
          <a:p>
            <a:pPr>
              <a:buClr>
                <a:srgbClr val="002060"/>
              </a:buClr>
              <a:defRPr/>
            </a:pPr>
            <a:r>
              <a:rPr lang="en-US" altLang="en-US" i="1" dirty="0">
                <a:solidFill>
                  <a:schemeClr val="accent2"/>
                </a:solidFill>
                <a:latin typeface="Calibri" panose="020F0502020204030204" pitchFamily="34" charset="0"/>
                <a:ea typeface="Arial MT"/>
                <a:cs typeface="Calibri" panose="020F0502020204030204" pitchFamily="34" charset="0"/>
              </a:rPr>
              <a:t>On this slide present any     additional facts describing your firm that did not fit on the previous slide.</a:t>
            </a:r>
            <a:endParaRPr lang="en-US" altLang="en-US" b="1" i="1" dirty="0">
              <a:solidFill>
                <a:schemeClr val="accent2"/>
              </a:solidFill>
              <a:latin typeface="Calibri" panose="020F0502020204030204" pitchFamily="34" charset="0"/>
              <a:ea typeface="Arial MT"/>
              <a:cs typeface="Calibri" panose="020F0502020204030204" pitchFamily="34" charset="0"/>
            </a:endParaRPr>
          </a:p>
        </p:txBody>
      </p:sp>
      <p:sp>
        <p:nvSpPr>
          <p:cNvPr id="12" name="Title 3">
            <a:extLst>
              <a:ext uri="{FF2B5EF4-FFF2-40B4-BE49-F238E27FC236}">
                <a16:creationId xmlns:a16="http://schemas.microsoft.com/office/drawing/2014/main" id="{02CA4D21-F761-594A-918D-06257BD4D73E}"/>
              </a:ext>
            </a:extLst>
          </p:cNvPr>
          <p:cNvSpPr>
            <a:spLocks noGrp="1"/>
          </p:cNvSpPr>
          <p:nvPr>
            <p:ph type="title"/>
          </p:nvPr>
        </p:nvSpPr>
        <p:spPr>
          <a:xfrm>
            <a:off x="531378" y="382844"/>
            <a:ext cx="7342622" cy="1215566"/>
          </a:xfrm>
        </p:spPr>
        <p:txBody>
          <a:bodyPr/>
          <a:lstStyle/>
          <a:p>
            <a:r>
              <a:rPr lang="en-US" dirty="0"/>
              <a:t>Quick Facts 2</a:t>
            </a:r>
            <a:endParaRPr lang="en-US" b="0" dirty="0"/>
          </a:p>
        </p:txBody>
      </p:sp>
      <p:sp>
        <p:nvSpPr>
          <p:cNvPr id="35" name="Footer Placeholder 34">
            <a:extLst>
              <a:ext uri="{FF2B5EF4-FFF2-40B4-BE49-F238E27FC236}">
                <a16:creationId xmlns:a16="http://schemas.microsoft.com/office/drawing/2014/main" id="{6390A22B-EC07-E942-A46F-F36FDD7FDB9D}"/>
              </a:ext>
            </a:extLst>
          </p:cNvPr>
          <p:cNvSpPr>
            <a:spLocks noGrp="1"/>
          </p:cNvSpPr>
          <p:nvPr>
            <p:ph type="ftr" sz="quarter" idx="15"/>
          </p:nvPr>
        </p:nvSpPr>
        <p:spPr/>
        <p:txBody>
          <a:bodyPr/>
          <a:lstStyle/>
          <a:p>
            <a:r>
              <a:rPr lang="en-US" dirty="0"/>
              <a:t>Add a footer</a:t>
            </a:r>
          </a:p>
        </p:txBody>
      </p:sp>
      <p:sp>
        <p:nvSpPr>
          <p:cNvPr id="10" name="Slide Number Placeholder 9">
            <a:extLst>
              <a:ext uri="{FF2B5EF4-FFF2-40B4-BE49-F238E27FC236}">
                <a16:creationId xmlns:a16="http://schemas.microsoft.com/office/drawing/2014/main" id="{A267D224-5586-43DC-82CA-8605E158298B}"/>
              </a:ext>
            </a:extLst>
          </p:cNvPr>
          <p:cNvSpPr>
            <a:spLocks noGrp="1"/>
          </p:cNvSpPr>
          <p:nvPr>
            <p:ph type="sldNum" sz="quarter" idx="16"/>
          </p:nvPr>
        </p:nvSpPr>
        <p:spPr/>
        <p:txBody>
          <a:bodyPr/>
          <a:lstStyle/>
          <a:p>
            <a:fld id="{8699F50C-BE38-4BD0-BA84-9B090E1F2B9B}" type="slidenum">
              <a:rPr lang="en-US" smtClean="0"/>
              <a:pPr/>
              <a:t>5</a:t>
            </a:fld>
            <a:endParaRPr lang="en-US" dirty="0"/>
          </a:p>
        </p:txBody>
      </p:sp>
    </p:spTree>
    <p:extLst>
      <p:ext uri="{BB962C8B-B14F-4D97-AF65-F5344CB8AC3E}">
        <p14:creationId xmlns:p14="http://schemas.microsoft.com/office/powerpoint/2010/main" val="320546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Agency Overview</a:t>
            </a:r>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r>
              <a:rPr lang="en-US" dirty="0"/>
              <a:t>EDIT MASTER TEXT STYLES</a:t>
            </a:r>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4052DBB-CC72-4F59-92CE-00AB25EFF3F6}"/>
              </a:ext>
            </a:extLst>
          </p:cNvPr>
          <p:cNvSpPr txBox="1"/>
          <p:nvPr/>
        </p:nvSpPr>
        <p:spPr>
          <a:xfrm>
            <a:off x="2967308" y="3275110"/>
            <a:ext cx="1803699"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2" name="Picture 1">
            <a:extLst>
              <a:ext uri="{FF2B5EF4-FFF2-40B4-BE49-F238E27FC236}">
                <a16:creationId xmlns:a16="http://schemas.microsoft.com/office/drawing/2014/main" id="{3BA410D8-3EA0-51E1-8092-7DB0DAB0D2C5}"/>
              </a:ext>
            </a:extLst>
          </p:cNvPr>
          <p:cNvPicPr>
            <a:picLocks noChangeAspect="1"/>
          </p:cNvPicPr>
          <p:nvPr/>
        </p:nvPicPr>
        <p:blipFill>
          <a:blip r:embed="rId4"/>
          <a:srcRect/>
          <a:stretch/>
        </p:blipFill>
        <p:spPr>
          <a:xfrm>
            <a:off x="9575377" y="5579219"/>
            <a:ext cx="2179086" cy="1002161"/>
          </a:xfrm>
          <a:prstGeom prst="rect">
            <a:avLst/>
          </a:prstGeom>
        </p:spPr>
      </p:pic>
    </p:spTree>
    <p:extLst>
      <p:ext uri="{BB962C8B-B14F-4D97-AF65-F5344CB8AC3E}">
        <p14:creationId xmlns:p14="http://schemas.microsoft.com/office/powerpoint/2010/main" val="4292661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2492103"/>
            <a:ext cx="5475290" cy="543063"/>
          </a:xfrm>
        </p:spPr>
        <p:txBody>
          <a:bodyPr/>
          <a:lstStyle/>
          <a:p>
            <a:r>
              <a:rPr lang="en-US" dirty="0">
                <a:solidFill>
                  <a:schemeClr val="bg2"/>
                </a:solidFill>
              </a:rPr>
              <a:t>Company Mission</a:t>
            </a:r>
          </a:p>
        </p:txBody>
      </p:sp>
      <p:sp>
        <p:nvSpPr>
          <p:cNvPr id="16" name="Content Placeholder 15">
            <a:extLst>
              <a:ext uri="{FF2B5EF4-FFF2-40B4-BE49-F238E27FC236}">
                <a16:creationId xmlns:a16="http://schemas.microsoft.com/office/drawing/2014/main" id="{1DCFA8A2-3FB8-48CA-933D-0800A9D2A2A2}"/>
              </a:ext>
            </a:extLst>
          </p:cNvPr>
          <p:cNvSpPr>
            <a:spLocks noGrp="1"/>
          </p:cNvSpPr>
          <p:nvPr>
            <p:ph sz="half" idx="13"/>
          </p:nvPr>
        </p:nvSpPr>
        <p:spPr>
          <a:xfrm>
            <a:off x="518678" y="3035166"/>
            <a:ext cx="5475290" cy="1271417"/>
          </a:xfrm>
        </p:spPr>
        <p:txBody>
          <a:bodyPr/>
          <a:lstStyle/>
          <a:p>
            <a:pPr>
              <a:buClr>
                <a:schemeClr val="bg2"/>
              </a:buClr>
            </a:pPr>
            <a:r>
              <a:rPr lang="en-US" dirty="0"/>
              <a:t>Nulla a erat eget nunc hendrerit ultrices eu nec nulla. Donec viverra leo aliquet, auctor quam id, convallis </a:t>
            </a:r>
            <a:r>
              <a:rPr lang="en-US" dirty="0" err="1"/>
              <a:t>orci</a:t>
            </a:r>
            <a:r>
              <a:rPr lang="en-US" dirty="0"/>
              <a:t>.</a:t>
            </a:r>
          </a:p>
        </p:txBody>
      </p:sp>
      <p:sp>
        <p:nvSpPr>
          <p:cNvPr id="17" name="Text Placeholder 16">
            <a:extLst>
              <a:ext uri="{FF2B5EF4-FFF2-40B4-BE49-F238E27FC236}">
                <a16:creationId xmlns:a16="http://schemas.microsoft.com/office/drawing/2014/main" id="{640A3223-3DA3-4CF2-82B6-1447667547BD}"/>
              </a:ext>
            </a:extLst>
          </p:cNvPr>
          <p:cNvSpPr>
            <a:spLocks noGrp="1"/>
          </p:cNvSpPr>
          <p:nvPr>
            <p:ph type="body" sz="quarter" idx="14"/>
          </p:nvPr>
        </p:nvSpPr>
        <p:spPr>
          <a:xfrm>
            <a:off x="6184693" y="2492103"/>
            <a:ext cx="5475600" cy="543063"/>
          </a:xfrm>
        </p:spPr>
        <p:txBody>
          <a:bodyPr/>
          <a:lstStyle/>
          <a:p>
            <a:r>
              <a:rPr lang="en-US" dirty="0">
                <a:solidFill>
                  <a:schemeClr val="bg2"/>
                </a:solidFill>
              </a:rPr>
              <a:t>Vision Statement</a:t>
            </a:r>
          </a:p>
        </p:txBody>
      </p:sp>
      <p:sp>
        <p:nvSpPr>
          <p:cNvPr id="18" name="Content Placeholder 17">
            <a:extLst>
              <a:ext uri="{FF2B5EF4-FFF2-40B4-BE49-F238E27FC236}">
                <a16:creationId xmlns:a16="http://schemas.microsoft.com/office/drawing/2014/main" id="{C955AFB3-173C-4848-B3E9-1375591B297E}"/>
              </a:ext>
            </a:extLst>
          </p:cNvPr>
          <p:cNvSpPr>
            <a:spLocks noGrp="1"/>
          </p:cNvSpPr>
          <p:nvPr>
            <p:ph sz="quarter" idx="15"/>
          </p:nvPr>
        </p:nvSpPr>
        <p:spPr>
          <a:xfrm>
            <a:off x="6184692" y="3050102"/>
            <a:ext cx="5291925" cy="1256481"/>
          </a:xfrm>
        </p:spPr>
        <p:txBody>
          <a:bodyPr>
            <a:normAutofit/>
          </a:bodyPr>
          <a:lstStyle/>
          <a:p>
            <a:pPr>
              <a:buClr>
                <a:schemeClr val="bg2"/>
              </a:buClr>
            </a:pPr>
            <a:r>
              <a:rPr lang="en-US" dirty="0"/>
              <a:t>Nulla a erat eget nunc hendrerit ultrices eu nec nulla. Donec viverra leo aliquet, auctor quam id, convallis orci. </a:t>
            </a:r>
          </a:p>
        </p:txBody>
      </p:sp>
      <p:sp>
        <p:nvSpPr>
          <p:cNvPr id="19" name="Text Placeholder 18">
            <a:extLst>
              <a:ext uri="{FF2B5EF4-FFF2-40B4-BE49-F238E27FC236}">
                <a16:creationId xmlns:a16="http://schemas.microsoft.com/office/drawing/2014/main" id="{DFE11F38-F66B-4F95-8224-6CCA69D57617}"/>
              </a:ext>
            </a:extLst>
          </p:cNvPr>
          <p:cNvSpPr>
            <a:spLocks noGrp="1"/>
          </p:cNvSpPr>
          <p:nvPr>
            <p:ph type="body" sz="quarter" idx="16"/>
          </p:nvPr>
        </p:nvSpPr>
        <p:spPr>
          <a:xfrm>
            <a:off x="518678" y="1038380"/>
            <a:ext cx="8644777" cy="1189787"/>
          </a:xfrm>
        </p:spPr>
        <p:txBody>
          <a:bodyPr/>
          <a:lstStyle/>
          <a:p>
            <a:pPr>
              <a:buClr>
                <a:srgbClr val="002060"/>
              </a:buClr>
              <a:tabLst>
                <a:tab pos="1149350" algn="l"/>
              </a:tabLst>
              <a:defRPr/>
            </a:pPr>
            <a:r>
              <a:rPr lang="en-US" altLang="en-US" i="1" dirty="0">
                <a:solidFill>
                  <a:schemeClr val="bg1"/>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defRPr/>
            </a:pPr>
            <a:r>
              <a:rPr lang="en-US" b="1" i="1" dirty="0">
                <a:latin typeface="Arial" panose="020B0604020202020204" pitchFamily="34" charset="0"/>
                <a:cs typeface="Arial" panose="020B0604020202020204" pitchFamily="34" charset="0"/>
              </a:rPr>
              <a:t>On this slide highlight your firm’s strategic direction.</a:t>
            </a:r>
            <a:endParaRPr lang="en-US" b="1" dirty="0"/>
          </a:p>
        </p:txBody>
      </p:sp>
      <p:sp>
        <p:nvSpPr>
          <p:cNvPr id="20" name="Footer Placeholder 4">
            <a:extLst>
              <a:ext uri="{FF2B5EF4-FFF2-40B4-BE49-F238E27FC236}">
                <a16:creationId xmlns:a16="http://schemas.microsoft.com/office/drawing/2014/main" id="{391D3201-20F9-4DD7-B4EB-F41AF17CA428}"/>
              </a:ext>
            </a:extLst>
          </p:cNvPr>
          <p:cNvSpPr>
            <a:spLocks noGrp="1"/>
          </p:cNvSpPr>
          <p:nvPr>
            <p:ph type="ftr" sz="quarter" idx="17"/>
          </p:nvPr>
        </p:nvSpPr>
        <p:spPr/>
        <p:txBody>
          <a:bodyPr/>
          <a:lstStyle>
            <a:lvl1pPr algn="r">
              <a:defRPr sz="1200">
                <a:solidFill>
                  <a:schemeClr val="tx1">
                    <a:lumMod val="50000"/>
                    <a:lumOff val="50000"/>
                  </a:schemeClr>
                </a:solidFill>
              </a:defRPr>
            </a:lvl1pPr>
          </a:lstStyle>
          <a:p>
            <a:pPr algn="l"/>
            <a:r>
              <a:rPr lang="en-US" dirty="0"/>
              <a:t>Add a footer</a:t>
            </a:r>
          </a:p>
        </p:txBody>
      </p:sp>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US" smtClean="0"/>
              <a:pPr/>
              <a:t>7</a:t>
            </a:fld>
            <a:endParaRPr lang="en-US"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09029"/>
            <a:ext cx="8333222" cy="578912"/>
          </a:xfrm>
        </p:spPr>
        <p:txBody>
          <a:bodyPr>
            <a:normAutofit fontScale="90000"/>
          </a:bodyPr>
          <a:lstStyle/>
          <a:p>
            <a:r>
              <a:rPr lang="en-US" dirty="0"/>
              <a:t>Agency Overview</a:t>
            </a:r>
            <a:endParaRPr lang="en-US" b="0" dirty="0"/>
          </a:p>
        </p:txBody>
      </p:sp>
      <p:sp>
        <p:nvSpPr>
          <p:cNvPr id="12" name="Text Placeholder 14">
            <a:extLst>
              <a:ext uri="{FF2B5EF4-FFF2-40B4-BE49-F238E27FC236}">
                <a16:creationId xmlns:a16="http://schemas.microsoft.com/office/drawing/2014/main" id="{A95D3351-1FF4-A247-B49C-3DCAA980CAB3}"/>
              </a:ext>
            </a:extLst>
          </p:cNvPr>
          <p:cNvSpPr txBox="1">
            <a:spLocks/>
          </p:cNvSpPr>
          <p:nvPr/>
        </p:nvSpPr>
        <p:spPr>
          <a:xfrm>
            <a:off x="518678" y="4306583"/>
            <a:ext cx="5475290" cy="543063"/>
          </a:xfrm>
          <a:prstGeom prst="rect">
            <a:avLst/>
          </a:prstGeom>
        </p:spPr>
        <p:txBody>
          <a:bodyPr anchor="b">
            <a:norm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Value Proposition</a:t>
            </a:r>
          </a:p>
        </p:txBody>
      </p:sp>
      <p:sp>
        <p:nvSpPr>
          <p:cNvPr id="13" name="Content Placeholder 15">
            <a:extLst>
              <a:ext uri="{FF2B5EF4-FFF2-40B4-BE49-F238E27FC236}">
                <a16:creationId xmlns:a16="http://schemas.microsoft.com/office/drawing/2014/main" id="{2C3EDEA8-B5C1-BE4C-AEB2-65E40054A2E7}"/>
              </a:ext>
            </a:extLst>
          </p:cNvPr>
          <p:cNvSpPr txBox="1">
            <a:spLocks/>
          </p:cNvSpPr>
          <p:nvPr/>
        </p:nvSpPr>
        <p:spPr>
          <a:xfrm>
            <a:off x="518678" y="4849646"/>
            <a:ext cx="5475290" cy="1271417"/>
          </a:xfrm>
          <a:prstGeom prst="rect">
            <a:avLst/>
          </a:prstGeom>
        </p:spPr>
        <p:txBody>
          <a:bodyPr>
            <a:normAutofit/>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err="1"/>
              <a:t>Nulla</a:t>
            </a:r>
            <a:r>
              <a:rPr lang="en-US" dirty="0"/>
              <a:t> a </a:t>
            </a:r>
            <a:r>
              <a:rPr lang="en-US" dirty="0" err="1"/>
              <a:t>erat</a:t>
            </a:r>
            <a:r>
              <a:rPr lang="en-US" dirty="0"/>
              <a:t> </a:t>
            </a:r>
            <a:r>
              <a:rPr lang="en-US" dirty="0" err="1"/>
              <a:t>eget</a:t>
            </a:r>
            <a:r>
              <a:rPr lang="en-US" dirty="0"/>
              <a:t> </a:t>
            </a:r>
            <a:r>
              <a:rPr lang="en-US" dirty="0" err="1"/>
              <a:t>nunc</a:t>
            </a:r>
            <a:r>
              <a:rPr lang="en-US" dirty="0"/>
              <a:t> </a:t>
            </a:r>
            <a:r>
              <a:rPr lang="en-US" dirty="0" err="1"/>
              <a:t>hendrerit</a:t>
            </a:r>
            <a:r>
              <a:rPr lang="en-US" dirty="0"/>
              <a:t> </a:t>
            </a:r>
            <a:r>
              <a:rPr lang="en-US" dirty="0" err="1"/>
              <a:t>ultrices</a:t>
            </a:r>
            <a:r>
              <a:rPr lang="en-US" dirty="0"/>
              <a:t> </a:t>
            </a:r>
            <a:r>
              <a:rPr lang="en-US" dirty="0" err="1"/>
              <a:t>eu</a:t>
            </a:r>
            <a:r>
              <a:rPr lang="en-US" dirty="0"/>
              <a:t> </a:t>
            </a:r>
            <a:r>
              <a:rPr lang="en-US" dirty="0" err="1"/>
              <a:t>nec</a:t>
            </a:r>
            <a:r>
              <a:rPr lang="en-US" dirty="0"/>
              <a:t> </a:t>
            </a:r>
            <a:r>
              <a:rPr lang="en-US" dirty="0" err="1"/>
              <a:t>nulla</a:t>
            </a:r>
            <a:r>
              <a:rPr lang="en-US" dirty="0"/>
              <a:t>. </a:t>
            </a:r>
            <a:r>
              <a:rPr lang="en-US" dirty="0" err="1"/>
              <a:t>Donec</a:t>
            </a:r>
            <a:r>
              <a:rPr lang="en-US" dirty="0"/>
              <a:t> </a:t>
            </a:r>
            <a:r>
              <a:rPr lang="en-US" dirty="0" err="1"/>
              <a:t>viverra</a:t>
            </a:r>
            <a:r>
              <a:rPr lang="en-US" dirty="0"/>
              <a:t> </a:t>
            </a:r>
            <a:r>
              <a:rPr lang="en-US" dirty="0" err="1"/>
              <a:t>leo</a:t>
            </a:r>
            <a:r>
              <a:rPr lang="en-US" dirty="0"/>
              <a:t> </a:t>
            </a:r>
            <a:r>
              <a:rPr lang="en-US" dirty="0" err="1"/>
              <a:t>aliquet</a:t>
            </a:r>
            <a:r>
              <a:rPr lang="en-US" dirty="0"/>
              <a:t>, </a:t>
            </a:r>
            <a:r>
              <a:rPr lang="en-US" dirty="0" err="1"/>
              <a:t>auctor</a:t>
            </a:r>
            <a:r>
              <a:rPr lang="en-US" dirty="0"/>
              <a:t> </a:t>
            </a:r>
            <a:r>
              <a:rPr lang="en-US" dirty="0" err="1"/>
              <a:t>quam</a:t>
            </a:r>
            <a:r>
              <a:rPr lang="en-US" dirty="0"/>
              <a:t> id, convallis </a:t>
            </a:r>
            <a:r>
              <a:rPr lang="en-US" dirty="0" err="1"/>
              <a:t>orci</a:t>
            </a:r>
            <a:r>
              <a:rPr lang="en-US" dirty="0"/>
              <a:t>. </a:t>
            </a:r>
          </a:p>
        </p:txBody>
      </p:sp>
      <p:sp>
        <p:nvSpPr>
          <p:cNvPr id="22" name="Text Placeholder 14">
            <a:extLst>
              <a:ext uri="{FF2B5EF4-FFF2-40B4-BE49-F238E27FC236}">
                <a16:creationId xmlns:a16="http://schemas.microsoft.com/office/drawing/2014/main" id="{E8687817-F079-6A4A-B4C7-D826DB4BA47C}"/>
              </a:ext>
            </a:extLst>
          </p:cNvPr>
          <p:cNvSpPr txBox="1">
            <a:spLocks/>
          </p:cNvSpPr>
          <p:nvPr/>
        </p:nvSpPr>
        <p:spPr>
          <a:xfrm>
            <a:off x="6185003" y="4306582"/>
            <a:ext cx="5475290" cy="543063"/>
          </a:xfrm>
          <a:prstGeom prst="rect">
            <a:avLst/>
          </a:prstGeom>
        </p:spPr>
        <p:txBody>
          <a:bodyPr anchor="b">
            <a:norm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chemeClr val="bg2"/>
                </a:solidFill>
              </a:rPr>
              <a:t>ROTF Pillars</a:t>
            </a:r>
          </a:p>
        </p:txBody>
      </p:sp>
      <p:sp>
        <p:nvSpPr>
          <p:cNvPr id="23" name="Content Placeholder 15">
            <a:extLst>
              <a:ext uri="{FF2B5EF4-FFF2-40B4-BE49-F238E27FC236}">
                <a16:creationId xmlns:a16="http://schemas.microsoft.com/office/drawing/2014/main" id="{56CE6B3D-E5B9-CC4F-9386-98959A6CD4E8}"/>
              </a:ext>
            </a:extLst>
          </p:cNvPr>
          <p:cNvSpPr txBox="1">
            <a:spLocks/>
          </p:cNvSpPr>
          <p:nvPr/>
        </p:nvSpPr>
        <p:spPr>
          <a:xfrm>
            <a:off x="6184693" y="4849645"/>
            <a:ext cx="5475290" cy="1271417"/>
          </a:xfrm>
          <a:prstGeom prst="rect">
            <a:avLst/>
          </a:prstGeom>
        </p:spPr>
        <p:txBody>
          <a:bodyPr>
            <a:normAutofit/>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err="1"/>
              <a:t>Nulla</a:t>
            </a:r>
            <a:r>
              <a:rPr lang="en-US" dirty="0"/>
              <a:t> a </a:t>
            </a:r>
            <a:r>
              <a:rPr lang="en-US" dirty="0" err="1"/>
              <a:t>erat</a:t>
            </a:r>
            <a:r>
              <a:rPr lang="en-US" dirty="0"/>
              <a:t> </a:t>
            </a:r>
            <a:r>
              <a:rPr lang="en-US" dirty="0" err="1"/>
              <a:t>eget</a:t>
            </a:r>
            <a:r>
              <a:rPr lang="en-US" dirty="0"/>
              <a:t> </a:t>
            </a:r>
            <a:r>
              <a:rPr lang="en-US" dirty="0" err="1"/>
              <a:t>nunc</a:t>
            </a:r>
            <a:r>
              <a:rPr lang="en-US" dirty="0"/>
              <a:t> </a:t>
            </a:r>
            <a:r>
              <a:rPr lang="en-US" dirty="0" err="1"/>
              <a:t>hendrerit</a:t>
            </a:r>
            <a:r>
              <a:rPr lang="en-US" dirty="0"/>
              <a:t> </a:t>
            </a:r>
            <a:r>
              <a:rPr lang="en-US" dirty="0" err="1"/>
              <a:t>ultrices</a:t>
            </a:r>
            <a:r>
              <a:rPr lang="en-US" dirty="0"/>
              <a:t> </a:t>
            </a:r>
            <a:r>
              <a:rPr lang="en-US" dirty="0" err="1"/>
              <a:t>eu</a:t>
            </a:r>
            <a:r>
              <a:rPr lang="en-US" dirty="0"/>
              <a:t> </a:t>
            </a:r>
            <a:r>
              <a:rPr lang="en-US" dirty="0" err="1"/>
              <a:t>nec</a:t>
            </a:r>
            <a:r>
              <a:rPr lang="en-US" dirty="0"/>
              <a:t> </a:t>
            </a:r>
            <a:r>
              <a:rPr lang="en-US" dirty="0" err="1"/>
              <a:t>nulla</a:t>
            </a:r>
            <a:r>
              <a:rPr lang="en-US" dirty="0"/>
              <a:t>. </a:t>
            </a:r>
            <a:r>
              <a:rPr lang="en-US" dirty="0" err="1"/>
              <a:t>Donec</a:t>
            </a:r>
            <a:r>
              <a:rPr lang="en-US" dirty="0"/>
              <a:t> </a:t>
            </a:r>
            <a:r>
              <a:rPr lang="en-US" dirty="0" err="1"/>
              <a:t>viverra</a:t>
            </a:r>
            <a:r>
              <a:rPr lang="en-US" dirty="0"/>
              <a:t> </a:t>
            </a:r>
            <a:r>
              <a:rPr lang="en-US" dirty="0" err="1"/>
              <a:t>leo</a:t>
            </a:r>
            <a:r>
              <a:rPr lang="en-US" dirty="0"/>
              <a:t> </a:t>
            </a:r>
            <a:r>
              <a:rPr lang="en-US" dirty="0" err="1"/>
              <a:t>aliquet</a:t>
            </a:r>
            <a:r>
              <a:rPr lang="en-US" dirty="0"/>
              <a:t>, </a:t>
            </a:r>
            <a:r>
              <a:rPr lang="en-US" dirty="0" err="1"/>
              <a:t>auctor</a:t>
            </a:r>
            <a:r>
              <a:rPr lang="en-US" dirty="0"/>
              <a:t> </a:t>
            </a:r>
            <a:r>
              <a:rPr lang="en-US" dirty="0" err="1"/>
              <a:t>quam</a:t>
            </a:r>
            <a:r>
              <a:rPr lang="en-US" dirty="0"/>
              <a:t> id, convallis </a:t>
            </a:r>
            <a:r>
              <a:rPr lang="en-US" dirty="0" err="1"/>
              <a:t>orci</a:t>
            </a:r>
            <a:r>
              <a:rPr lang="en-US" dirty="0"/>
              <a:t>. </a:t>
            </a:r>
          </a:p>
        </p:txBody>
      </p:sp>
    </p:spTree>
    <p:extLst>
      <p:ext uri="{BB962C8B-B14F-4D97-AF65-F5344CB8AC3E}">
        <p14:creationId xmlns:p14="http://schemas.microsoft.com/office/powerpoint/2010/main" val="3891516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Technology</a:t>
            </a:r>
            <a:r>
              <a:rPr lang="en-US" b="0" dirty="0"/>
              <a:t> </a:t>
            </a:r>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r>
              <a:rPr lang="en-US" dirty="0"/>
              <a:t>EDIT MASTER TEXT STYLES</a:t>
            </a:r>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881DDC89-D34C-58EB-0E00-522E55C27406}"/>
              </a:ext>
            </a:extLst>
          </p:cNvPr>
          <p:cNvPicPr>
            <a:picLocks noChangeAspect="1"/>
          </p:cNvPicPr>
          <p:nvPr/>
        </p:nvPicPr>
        <p:blipFill>
          <a:blip r:embed="rId4"/>
          <a:srcRect/>
          <a:stretch/>
        </p:blipFill>
        <p:spPr>
          <a:xfrm>
            <a:off x="9575377" y="5579219"/>
            <a:ext cx="2179086" cy="1002161"/>
          </a:xfrm>
          <a:prstGeom prst="rect">
            <a:avLst/>
          </a:prstGeom>
        </p:spPr>
      </p:pic>
      <p:sp>
        <p:nvSpPr>
          <p:cNvPr id="3" name="TextBox 2">
            <a:extLst>
              <a:ext uri="{FF2B5EF4-FFF2-40B4-BE49-F238E27FC236}">
                <a16:creationId xmlns:a16="http://schemas.microsoft.com/office/drawing/2014/main" id="{AD892658-39AE-A14B-CC61-0A67676DB74B}"/>
              </a:ext>
            </a:extLst>
          </p:cNvPr>
          <p:cNvSpPr txBox="1"/>
          <p:nvPr/>
        </p:nvSpPr>
        <p:spPr>
          <a:xfrm>
            <a:off x="3165555" y="3275110"/>
            <a:ext cx="1441292"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ROTF LOGO HERE</a:t>
            </a:r>
          </a:p>
        </p:txBody>
      </p:sp>
    </p:spTree>
    <p:extLst>
      <p:ext uri="{BB962C8B-B14F-4D97-AF65-F5344CB8AC3E}">
        <p14:creationId xmlns:p14="http://schemas.microsoft.com/office/powerpoint/2010/main" val="1720146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2697820"/>
            <a:ext cx="5475290" cy="543063"/>
          </a:xfrm>
        </p:spPr>
        <p:txBody>
          <a:bodyPr/>
          <a:lstStyle/>
          <a:p>
            <a:r>
              <a:rPr lang="en-US" dirty="0">
                <a:solidFill>
                  <a:schemeClr val="bg2"/>
                </a:solidFill>
              </a:rPr>
              <a:t>How We Use It</a:t>
            </a:r>
          </a:p>
        </p:txBody>
      </p:sp>
      <p:sp>
        <p:nvSpPr>
          <p:cNvPr id="16" name="Content Placeholder 15">
            <a:extLst>
              <a:ext uri="{FF2B5EF4-FFF2-40B4-BE49-F238E27FC236}">
                <a16:creationId xmlns:a16="http://schemas.microsoft.com/office/drawing/2014/main" id="{1DCFA8A2-3FB8-48CA-933D-0800A9D2A2A2}"/>
              </a:ext>
            </a:extLst>
          </p:cNvPr>
          <p:cNvSpPr>
            <a:spLocks noGrp="1"/>
          </p:cNvSpPr>
          <p:nvPr>
            <p:ph sz="half" idx="13"/>
          </p:nvPr>
        </p:nvSpPr>
        <p:spPr>
          <a:xfrm>
            <a:off x="518678" y="3240883"/>
            <a:ext cx="5475290" cy="1271417"/>
          </a:xfrm>
        </p:spPr>
        <p:txBody>
          <a:bodyPr/>
          <a:lstStyle/>
          <a:p>
            <a:pPr>
              <a:buClr>
                <a:schemeClr val="bg2"/>
              </a:buClr>
            </a:pPr>
            <a:r>
              <a:rPr lang="en-US" dirty="0"/>
              <a:t>State how you use technology in your firm to be more productive, more efficient and more effective in the field.</a:t>
            </a:r>
          </a:p>
        </p:txBody>
      </p:sp>
      <p:sp>
        <p:nvSpPr>
          <p:cNvPr id="17" name="Text Placeholder 16">
            <a:extLst>
              <a:ext uri="{FF2B5EF4-FFF2-40B4-BE49-F238E27FC236}">
                <a16:creationId xmlns:a16="http://schemas.microsoft.com/office/drawing/2014/main" id="{640A3223-3DA3-4CF2-82B6-1447667547BD}"/>
              </a:ext>
            </a:extLst>
          </p:cNvPr>
          <p:cNvSpPr>
            <a:spLocks noGrp="1"/>
          </p:cNvSpPr>
          <p:nvPr>
            <p:ph type="body" sz="quarter" idx="14"/>
          </p:nvPr>
        </p:nvSpPr>
        <p:spPr>
          <a:xfrm>
            <a:off x="6184693" y="2697820"/>
            <a:ext cx="5475600" cy="543063"/>
          </a:xfrm>
        </p:spPr>
        <p:txBody>
          <a:bodyPr/>
          <a:lstStyle/>
          <a:p>
            <a:r>
              <a:rPr lang="en-US" dirty="0">
                <a:solidFill>
                  <a:schemeClr val="bg2"/>
                </a:solidFill>
              </a:rPr>
              <a:t>Sales Enablement Tools</a:t>
            </a:r>
          </a:p>
        </p:txBody>
      </p:sp>
      <p:sp>
        <p:nvSpPr>
          <p:cNvPr id="18" name="Content Placeholder 17">
            <a:extLst>
              <a:ext uri="{FF2B5EF4-FFF2-40B4-BE49-F238E27FC236}">
                <a16:creationId xmlns:a16="http://schemas.microsoft.com/office/drawing/2014/main" id="{C955AFB3-173C-4848-B3E9-1375591B297E}"/>
              </a:ext>
            </a:extLst>
          </p:cNvPr>
          <p:cNvSpPr>
            <a:spLocks noGrp="1"/>
          </p:cNvSpPr>
          <p:nvPr>
            <p:ph sz="quarter" idx="15"/>
          </p:nvPr>
        </p:nvSpPr>
        <p:spPr>
          <a:xfrm>
            <a:off x="6184692" y="3255819"/>
            <a:ext cx="5291925" cy="2119370"/>
          </a:xfrm>
        </p:spPr>
        <p:txBody>
          <a:bodyPr>
            <a:noAutofit/>
          </a:bodyPr>
          <a:lstStyle/>
          <a:p>
            <a:pPr>
              <a:buClr>
                <a:schemeClr val="bg2"/>
              </a:buClr>
            </a:pPr>
            <a:r>
              <a:rPr lang="en-US" dirty="0"/>
              <a:t>Investment in CRM, marketing automation, ERP system, data analytics, virtual interaction tools</a:t>
            </a:r>
          </a:p>
          <a:p>
            <a:pPr>
              <a:buClr>
                <a:schemeClr val="bg2"/>
              </a:buClr>
            </a:pPr>
            <a:r>
              <a:rPr lang="en-US" dirty="0"/>
              <a:t>Utilization of available technologies to enhance sales enablement </a:t>
            </a:r>
          </a:p>
          <a:p>
            <a:pPr>
              <a:buClr>
                <a:schemeClr val="bg2"/>
              </a:buClr>
            </a:pPr>
            <a:r>
              <a:rPr lang="en-US" dirty="0"/>
              <a:t>Dedicated personnel and processes</a:t>
            </a:r>
          </a:p>
          <a:p>
            <a:pPr>
              <a:buClr>
                <a:schemeClr val="bg2"/>
              </a:buClr>
            </a:pPr>
            <a:r>
              <a:rPr lang="en-US" dirty="0"/>
              <a:t>Use of NEMRA Solution Providers</a:t>
            </a:r>
          </a:p>
          <a:p>
            <a:pPr lvl="1">
              <a:buClr>
                <a:schemeClr val="bg2"/>
              </a:buClr>
            </a:pPr>
            <a:r>
              <a:rPr lang="en-US" dirty="0" err="1"/>
              <a:t>RepFiles</a:t>
            </a:r>
            <a:r>
              <a:rPr lang="en-US" dirty="0"/>
              <a:t>, </a:t>
            </a:r>
            <a:r>
              <a:rPr lang="en-US" dirty="0" err="1"/>
              <a:t>Tradetech</a:t>
            </a:r>
            <a:r>
              <a:rPr lang="en-US" dirty="0"/>
              <a:t>, </a:t>
            </a:r>
            <a:r>
              <a:rPr lang="en-US" dirty="0" err="1"/>
              <a:t>mETaL</a:t>
            </a:r>
            <a:r>
              <a:rPr lang="en-US" dirty="0"/>
              <a:t>, etc</a:t>
            </a:r>
            <a:r>
              <a:rPr lang="en-US" sz="2400" dirty="0"/>
              <a:t>.</a:t>
            </a:r>
          </a:p>
        </p:txBody>
      </p:sp>
      <p:sp>
        <p:nvSpPr>
          <p:cNvPr id="19" name="Text Placeholder 18">
            <a:extLst>
              <a:ext uri="{FF2B5EF4-FFF2-40B4-BE49-F238E27FC236}">
                <a16:creationId xmlns:a16="http://schemas.microsoft.com/office/drawing/2014/main" id="{DFE11F38-F66B-4F95-8224-6CCA69D57617}"/>
              </a:ext>
            </a:extLst>
          </p:cNvPr>
          <p:cNvSpPr>
            <a:spLocks noGrp="1"/>
          </p:cNvSpPr>
          <p:nvPr>
            <p:ph type="body" sz="quarter" idx="16"/>
          </p:nvPr>
        </p:nvSpPr>
        <p:spPr>
          <a:xfrm>
            <a:off x="518678" y="992684"/>
            <a:ext cx="8664233" cy="1540451"/>
          </a:xfrm>
        </p:spPr>
        <p:txBody>
          <a:bodyPr/>
          <a:lstStyle/>
          <a:p>
            <a:pPr>
              <a:buClr>
                <a:srgbClr val="002060"/>
              </a:buClr>
              <a:defRPr/>
            </a:pPr>
            <a:r>
              <a:rPr lang="en-US" altLang="en-US" b="1"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Firm. </a:t>
            </a:r>
          </a:p>
          <a:p>
            <a:pPr>
              <a:buClr>
                <a:srgbClr val="002060"/>
              </a:buClr>
              <a:defRPr/>
            </a:pPr>
            <a:r>
              <a:rPr lang="en-US" altLang="en-US" i="1" dirty="0">
                <a:latin typeface="Arial" panose="020B0604020202020204" pitchFamily="34" charset="0"/>
                <a:ea typeface="Arial MT"/>
                <a:cs typeface="Arial" panose="020B0604020202020204" pitchFamily="34" charset="0"/>
              </a:rPr>
              <a:t>On this slide talk about how you use technology to drive productivity and use sales technology tools to grow the business</a:t>
            </a:r>
          </a:p>
        </p:txBody>
      </p:sp>
      <p:sp>
        <p:nvSpPr>
          <p:cNvPr id="20" name="Footer Placeholder 4">
            <a:extLst>
              <a:ext uri="{FF2B5EF4-FFF2-40B4-BE49-F238E27FC236}">
                <a16:creationId xmlns:a16="http://schemas.microsoft.com/office/drawing/2014/main" id="{391D3201-20F9-4DD7-B4EB-F41AF17CA428}"/>
              </a:ext>
            </a:extLst>
          </p:cNvPr>
          <p:cNvSpPr>
            <a:spLocks noGrp="1"/>
          </p:cNvSpPr>
          <p:nvPr>
            <p:ph type="ftr" sz="quarter" idx="17"/>
          </p:nvPr>
        </p:nvSpPr>
        <p:spPr/>
        <p:txBody>
          <a:bodyPr/>
          <a:lstStyle>
            <a:lvl1pPr algn="r">
              <a:defRPr sz="1200">
                <a:solidFill>
                  <a:schemeClr val="tx1">
                    <a:lumMod val="50000"/>
                    <a:lumOff val="50000"/>
                  </a:schemeClr>
                </a:solidFill>
              </a:defRPr>
            </a:lvl1pPr>
          </a:lstStyle>
          <a:p>
            <a:pPr algn="l"/>
            <a:r>
              <a:rPr lang="en-US" dirty="0"/>
              <a:t>Add a footer</a:t>
            </a:r>
          </a:p>
        </p:txBody>
      </p:sp>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US" smtClean="0"/>
              <a:pPr/>
              <a:t>9</a:t>
            </a:fld>
            <a:endParaRPr lang="en-US"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09029"/>
            <a:ext cx="8333222" cy="578912"/>
          </a:xfrm>
        </p:spPr>
        <p:txBody>
          <a:bodyPr>
            <a:normAutofit fontScale="90000"/>
          </a:bodyPr>
          <a:lstStyle/>
          <a:p>
            <a:r>
              <a:rPr lang="en-US" dirty="0"/>
              <a:t>Technology</a:t>
            </a:r>
            <a:endParaRPr lang="en-US" b="0" dirty="0"/>
          </a:p>
        </p:txBody>
      </p:sp>
    </p:spTree>
    <p:extLst>
      <p:ext uri="{BB962C8B-B14F-4D97-AF65-F5344CB8AC3E}">
        <p14:creationId xmlns:p14="http://schemas.microsoft.com/office/powerpoint/2010/main" val="1089364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Expertise</a:t>
            </a:r>
            <a:endParaRPr lang="en-US" b="0" dirty="0"/>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endParaRPr lang="en-US" dirty="0"/>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4052DBB-CC72-4F59-92CE-00AB25EFF3F6}"/>
              </a:ext>
            </a:extLst>
          </p:cNvPr>
          <p:cNvSpPr txBox="1"/>
          <p:nvPr/>
        </p:nvSpPr>
        <p:spPr>
          <a:xfrm>
            <a:off x="3165555" y="3275110"/>
            <a:ext cx="1441292"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ROTF LOGO HERE</a:t>
            </a:r>
          </a:p>
        </p:txBody>
      </p:sp>
      <p:pic>
        <p:nvPicPr>
          <p:cNvPr id="2" name="Picture 1">
            <a:extLst>
              <a:ext uri="{FF2B5EF4-FFF2-40B4-BE49-F238E27FC236}">
                <a16:creationId xmlns:a16="http://schemas.microsoft.com/office/drawing/2014/main" id="{45130D0A-F453-638F-70B5-0AACFE911B58}"/>
              </a:ext>
            </a:extLst>
          </p:cNvPr>
          <p:cNvPicPr>
            <a:picLocks noChangeAspect="1"/>
          </p:cNvPicPr>
          <p:nvPr/>
        </p:nvPicPr>
        <p:blipFill>
          <a:blip r:embed="rId4"/>
          <a:srcRect/>
          <a:stretch/>
        </p:blipFill>
        <p:spPr>
          <a:xfrm>
            <a:off x="9575377" y="5579219"/>
            <a:ext cx="2179086" cy="1002161"/>
          </a:xfrm>
          <a:prstGeom prst="rect">
            <a:avLst/>
          </a:prstGeom>
        </p:spPr>
      </p:pic>
    </p:spTree>
    <p:extLst>
      <p:ext uri="{BB962C8B-B14F-4D97-AF65-F5344CB8AC3E}">
        <p14:creationId xmlns:p14="http://schemas.microsoft.com/office/powerpoint/2010/main" val="3876701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258380" y="3108795"/>
            <a:ext cx="5666014" cy="854203"/>
          </a:xfrm>
          <a:ln>
            <a:noFill/>
          </a:ln>
        </p:spPr>
        <p:txBody>
          <a:bodyPr>
            <a:noAutofit/>
          </a:bodyPr>
          <a:lstStyle/>
          <a:p>
            <a:r>
              <a:rPr lang="en-US" dirty="0">
                <a:solidFill>
                  <a:schemeClr val="bg2"/>
                </a:solidFill>
              </a:rPr>
              <a:t>How do you attract, develop, retain the best people?</a:t>
            </a:r>
          </a:p>
        </p:txBody>
      </p:sp>
      <p:sp>
        <p:nvSpPr>
          <p:cNvPr id="16" name="Content Placeholder 15">
            <a:extLst>
              <a:ext uri="{FF2B5EF4-FFF2-40B4-BE49-F238E27FC236}">
                <a16:creationId xmlns:a16="http://schemas.microsoft.com/office/drawing/2014/main" id="{1DCFA8A2-3FB8-48CA-933D-0800A9D2A2A2}"/>
              </a:ext>
            </a:extLst>
          </p:cNvPr>
          <p:cNvSpPr>
            <a:spLocks noGrp="1"/>
          </p:cNvSpPr>
          <p:nvPr>
            <p:ph sz="half" idx="13"/>
          </p:nvPr>
        </p:nvSpPr>
        <p:spPr>
          <a:xfrm>
            <a:off x="258380" y="4189790"/>
            <a:ext cx="5475290" cy="2038067"/>
          </a:xfrm>
        </p:spPr>
        <p:txBody>
          <a:bodyPr>
            <a:noAutofit/>
          </a:bodyPr>
          <a:lstStyle/>
          <a:p>
            <a:pPr>
              <a:buClr>
                <a:schemeClr val="bg2"/>
              </a:buClr>
            </a:pPr>
            <a:r>
              <a:rPr lang="en-US" sz="2000" dirty="0"/>
              <a:t>Describe your company strategy related to building your team</a:t>
            </a:r>
          </a:p>
          <a:p>
            <a:pPr>
              <a:buClr>
                <a:schemeClr val="bg2"/>
              </a:buClr>
            </a:pPr>
            <a:r>
              <a:rPr lang="en-US" sz="2000" dirty="0"/>
              <a:t>Describe your company culture and how it drives superior performance</a:t>
            </a:r>
          </a:p>
          <a:p>
            <a:pPr lvl="1">
              <a:spcBef>
                <a:spcPts val="0"/>
              </a:spcBef>
            </a:pPr>
            <a:br>
              <a:rPr lang="en-US" dirty="0"/>
            </a:br>
            <a:endParaRPr lang="en-US" dirty="0"/>
          </a:p>
          <a:p>
            <a:pPr>
              <a:spcBef>
                <a:spcPts val="0"/>
              </a:spcBef>
            </a:pPr>
            <a:br>
              <a:rPr lang="en-US" sz="1500" dirty="0"/>
            </a:br>
            <a:endParaRPr lang="en-US" dirty="0"/>
          </a:p>
          <a:p>
            <a:pPr>
              <a:buClr>
                <a:schemeClr val="bg2"/>
              </a:buClr>
            </a:pPr>
            <a:endParaRPr lang="en-US" sz="2200" dirty="0"/>
          </a:p>
        </p:txBody>
      </p:sp>
      <p:sp>
        <p:nvSpPr>
          <p:cNvPr id="18" name="Content Placeholder 17">
            <a:extLst>
              <a:ext uri="{FF2B5EF4-FFF2-40B4-BE49-F238E27FC236}">
                <a16:creationId xmlns:a16="http://schemas.microsoft.com/office/drawing/2014/main" id="{C955AFB3-173C-4848-B3E9-1375591B297E}"/>
              </a:ext>
            </a:extLst>
          </p:cNvPr>
          <p:cNvSpPr>
            <a:spLocks noGrp="1"/>
          </p:cNvSpPr>
          <p:nvPr>
            <p:ph sz="quarter" idx="15"/>
          </p:nvPr>
        </p:nvSpPr>
        <p:spPr>
          <a:xfrm>
            <a:off x="6184693" y="3671600"/>
            <a:ext cx="5475290" cy="3315609"/>
          </a:xfrm>
        </p:spPr>
        <p:txBody>
          <a:bodyPr>
            <a:noAutofit/>
          </a:bodyPr>
          <a:lstStyle/>
          <a:p>
            <a:pPr>
              <a:buClr>
                <a:schemeClr val="bg2"/>
              </a:buClr>
            </a:pPr>
            <a:r>
              <a:rPr lang="en-US" sz="2000" dirty="0"/>
              <a:t>Describe your training plan</a:t>
            </a:r>
          </a:p>
          <a:p>
            <a:pPr lvl="1">
              <a:buClr>
                <a:schemeClr val="bg2"/>
              </a:buClr>
            </a:pPr>
            <a:r>
              <a:rPr lang="en-US" sz="1800" dirty="0"/>
              <a:t>Internal training process </a:t>
            </a:r>
          </a:p>
          <a:p>
            <a:pPr>
              <a:buClr>
                <a:schemeClr val="bg2"/>
              </a:buClr>
            </a:pPr>
            <a:r>
              <a:rPr lang="en-US" sz="2000" dirty="0"/>
              <a:t>Utilization of factory training resources</a:t>
            </a:r>
          </a:p>
          <a:p>
            <a:pPr>
              <a:buClr>
                <a:schemeClr val="bg2"/>
              </a:buClr>
            </a:pPr>
            <a:r>
              <a:rPr lang="en-US" sz="2000" dirty="0"/>
              <a:t>Utilization of NEMRA resources</a:t>
            </a:r>
          </a:p>
          <a:p>
            <a:pPr lvl="1">
              <a:buClr>
                <a:schemeClr val="bg2"/>
              </a:buClr>
            </a:pPr>
            <a:r>
              <a:rPr lang="en-US" sz="1800" dirty="0"/>
              <a:t>NEMRA U training playlists and courses, MRERF/IPA discounted programs (CPMR, CPSC), NEMRA Sales Mastery program</a:t>
            </a:r>
          </a:p>
          <a:p>
            <a:pPr>
              <a:buClr>
                <a:schemeClr val="accent2"/>
              </a:buClr>
            </a:pPr>
            <a:r>
              <a:rPr lang="en-US" sz="2000" dirty="0"/>
              <a:t>Note any certifications </a:t>
            </a:r>
          </a:p>
          <a:p>
            <a:pPr lvl="1">
              <a:buClr>
                <a:schemeClr val="accent2"/>
              </a:buClr>
            </a:pPr>
            <a:r>
              <a:rPr lang="en-US" sz="1800" dirty="0"/>
              <a:t>CPMR, CSP, LC, LEED AP, RCDD) Investment in specialists</a:t>
            </a:r>
          </a:p>
        </p:txBody>
      </p:sp>
      <p:sp>
        <p:nvSpPr>
          <p:cNvPr id="19" name="Text Placeholder 18">
            <a:extLst>
              <a:ext uri="{FF2B5EF4-FFF2-40B4-BE49-F238E27FC236}">
                <a16:creationId xmlns:a16="http://schemas.microsoft.com/office/drawing/2014/main" id="{DFE11F38-F66B-4F95-8224-6CCA69D57617}"/>
              </a:ext>
            </a:extLst>
          </p:cNvPr>
          <p:cNvSpPr>
            <a:spLocks noGrp="1"/>
          </p:cNvSpPr>
          <p:nvPr>
            <p:ph type="body" sz="quarter" idx="16"/>
          </p:nvPr>
        </p:nvSpPr>
        <p:spPr>
          <a:xfrm>
            <a:off x="518678" y="787941"/>
            <a:ext cx="8654505" cy="1506726"/>
          </a:xfrm>
        </p:spPr>
        <p:txBody>
          <a:bodyPr/>
          <a:lstStyle/>
          <a:p>
            <a:pPr>
              <a:buClr>
                <a:srgbClr val="002060"/>
              </a:buClr>
              <a:tabLst>
                <a:tab pos="1149350" algn="l"/>
              </a:tabLst>
              <a:defRPr/>
            </a:pPr>
            <a:r>
              <a:rPr lang="en-US" altLang="en-US" b="1"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defRPr/>
            </a:pPr>
            <a:endParaRPr lang="en-US" altLang="en-US" b="1" i="1" dirty="0">
              <a:solidFill>
                <a:schemeClr val="bg2"/>
              </a:solidFill>
              <a:latin typeface="Arial" panose="020B0604020202020204" pitchFamily="34" charset="0"/>
              <a:ea typeface="Arial MT"/>
              <a:cs typeface="Arial" panose="020B0604020202020204" pitchFamily="34" charset="0"/>
            </a:endParaRPr>
          </a:p>
          <a:p>
            <a:pPr>
              <a:spcBef>
                <a:spcPts val="0"/>
              </a:spcBef>
              <a:buClr>
                <a:srgbClr val="002060"/>
              </a:buClr>
              <a:defRPr/>
            </a:pPr>
            <a:r>
              <a:rPr lang="en-US" altLang="en-US" b="1" i="1" dirty="0">
                <a:latin typeface="Arial" panose="020B0604020202020204" pitchFamily="34" charset="0"/>
                <a:ea typeface="Arial MT"/>
                <a:cs typeface="Arial" panose="020B0604020202020204" pitchFamily="34" charset="0"/>
              </a:rPr>
              <a:t>This should feature how you invest in and develop your most important company asset, talent, to become experts of the brands you represent.  </a:t>
            </a:r>
          </a:p>
        </p:txBody>
      </p:sp>
      <p:sp>
        <p:nvSpPr>
          <p:cNvPr id="12" name="Footer Placeholder 6">
            <a:extLst>
              <a:ext uri="{FF2B5EF4-FFF2-40B4-BE49-F238E27FC236}">
                <a16:creationId xmlns:a16="http://schemas.microsoft.com/office/drawing/2014/main" id="{2562A71A-8EA9-314B-AFD8-3A4A44BE6726}"/>
              </a:ext>
            </a:extLst>
          </p:cNvPr>
          <p:cNvSpPr>
            <a:spLocks noGrp="1"/>
          </p:cNvSpPr>
          <p:nvPr>
            <p:ph type="ftr" sz="quarter" idx="17"/>
          </p:nvPr>
        </p:nvSpPr>
        <p:spPr/>
        <p:txBody>
          <a:bodyPr/>
          <a:lstStyle/>
          <a:p>
            <a:r>
              <a:rPr lang="en-US" noProof="0" dirty="0"/>
              <a:t>Add a footer</a:t>
            </a:r>
          </a:p>
        </p:txBody>
      </p:sp>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US" smtClean="0"/>
              <a:pPr/>
              <a:t>11</a:t>
            </a:fld>
            <a:endParaRPr lang="en-US"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09029"/>
            <a:ext cx="8333222" cy="578912"/>
          </a:xfrm>
        </p:spPr>
        <p:txBody>
          <a:bodyPr>
            <a:normAutofit fontScale="90000"/>
          </a:bodyPr>
          <a:lstStyle/>
          <a:p>
            <a:r>
              <a:rPr lang="en-US" dirty="0"/>
              <a:t>Expertise</a:t>
            </a:r>
            <a:endParaRPr lang="en-US" b="0" dirty="0"/>
          </a:p>
        </p:txBody>
      </p:sp>
      <p:sp>
        <p:nvSpPr>
          <p:cNvPr id="17" name="Text Placeholder 16">
            <a:extLst>
              <a:ext uri="{FF2B5EF4-FFF2-40B4-BE49-F238E27FC236}">
                <a16:creationId xmlns:a16="http://schemas.microsoft.com/office/drawing/2014/main" id="{640A3223-3DA3-4CF2-82B6-1447667547BD}"/>
              </a:ext>
            </a:extLst>
          </p:cNvPr>
          <p:cNvSpPr>
            <a:spLocks noGrp="1"/>
          </p:cNvSpPr>
          <p:nvPr>
            <p:ph type="body" sz="quarter" idx="14"/>
          </p:nvPr>
        </p:nvSpPr>
        <p:spPr>
          <a:xfrm>
            <a:off x="6184693" y="2904567"/>
            <a:ext cx="5105487" cy="851061"/>
          </a:xfrm>
        </p:spPr>
        <p:txBody>
          <a:bodyPr>
            <a:noAutofit/>
          </a:bodyPr>
          <a:lstStyle/>
          <a:p>
            <a:r>
              <a:rPr lang="en-US" dirty="0">
                <a:solidFill>
                  <a:schemeClr val="bg2"/>
                </a:solidFill>
              </a:rPr>
              <a:t>How do you train your people to be better sellers?</a:t>
            </a:r>
          </a:p>
        </p:txBody>
      </p:sp>
    </p:spTree>
    <p:extLst>
      <p:ext uri="{BB962C8B-B14F-4D97-AF65-F5344CB8AC3E}">
        <p14:creationId xmlns:p14="http://schemas.microsoft.com/office/powerpoint/2010/main" val="3400568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DFE11F38-F66B-4F95-8224-6CCA69D57617}"/>
              </a:ext>
            </a:extLst>
          </p:cNvPr>
          <p:cNvSpPr>
            <a:spLocks noGrp="1"/>
          </p:cNvSpPr>
          <p:nvPr>
            <p:ph type="body" idx="1"/>
          </p:nvPr>
        </p:nvSpPr>
        <p:spPr>
          <a:xfrm>
            <a:off x="518675" y="1374355"/>
            <a:ext cx="8654505" cy="1394530"/>
          </a:xfrm>
        </p:spPr>
        <p:txBody>
          <a:bodyPr>
            <a:noAutofit/>
          </a:bodyPr>
          <a:lstStyle/>
          <a:p>
            <a:pPr>
              <a:buClr>
                <a:srgbClr val="002060"/>
              </a:buClr>
              <a:tabLst>
                <a:tab pos="1149350" algn="l"/>
              </a:tabLst>
              <a:defRPr/>
            </a:pPr>
            <a:r>
              <a:rPr lang="en-US" altLang="en-US" sz="2000"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tabLst>
                <a:tab pos="1149350" algn="l"/>
              </a:tabLst>
              <a:defRPr/>
            </a:pPr>
            <a:endParaRPr lang="en-US" altLang="en-US" sz="2000" i="1" dirty="0">
              <a:solidFill>
                <a:schemeClr val="bg1"/>
              </a:solidFill>
              <a:latin typeface="Arial" panose="020B0604020202020204" pitchFamily="34" charset="0"/>
              <a:ea typeface="Arial MT"/>
              <a:cs typeface="Arial" panose="020B0604020202020204" pitchFamily="34" charset="0"/>
            </a:endParaRPr>
          </a:p>
          <a:p>
            <a:pPr>
              <a:spcBef>
                <a:spcPts val="0"/>
              </a:spcBef>
              <a:buClr>
                <a:srgbClr val="002060"/>
              </a:buClr>
              <a:defRPr/>
            </a:pPr>
            <a:r>
              <a:rPr lang="en-US" altLang="en-US" sz="2000" i="1" dirty="0">
                <a:solidFill>
                  <a:schemeClr val="bg1"/>
                </a:solidFill>
                <a:latin typeface="Arial" panose="020B0604020202020204" pitchFamily="34" charset="0"/>
                <a:ea typeface="Arial MT"/>
                <a:cs typeface="Arial" panose="020B0604020202020204" pitchFamily="34" charset="0"/>
              </a:rPr>
              <a:t>This should feature how you invest in and develop your most important company asset, talent, to become experts of the brands you represent</a:t>
            </a:r>
          </a:p>
        </p:txBody>
      </p:sp>
      <p:sp>
        <p:nvSpPr>
          <p:cNvPr id="26" name="Footer Placeholder 6">
            <a:extLst>
              <a:ext uri="{FF2B5EF4-FFF2-40B4-BE49-F238E27FC236}">
                <a16:creationId xmlns:a16="http://schemas.microsoft.com/office/drawing/2014/main" id="{3CCEEDFD-18B8-3E46-A59A-48F1B3CC5CAA}"/>
              </a:ext>
            </a:extLst>
          </p:cNvPr>
          <p:cNvSpPr>
            <a:spLocks noGrp="1"/>
          </p:cNvSpPr>
          <p:nvPr>
            <p:ph type="ftr" sz="quarter" idx="17"/>
          </p:nvPr>
        </p:nvSpPr>
        <p:spPr/>
        <p:txBody>
          <a:bodyPr/>
          <a:lstStyle/>
          <a:p>
            <a:r>
              <a:rPr lang="en-US" noProof="0" dirty="0"/>
              <a:t>Add a footer</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09029"/>
            <a:ext cx="8333222" cy="578912"/>
          </a:xfrm>
        </p:spPr>
        <p:txBody>
          <a:bodyPr>
            <a:normAutofit fontScale="90000"/>
          </a:bodyPr>
          <a:lstStyle/>
          <a:p>
            <a:r>
              <a:rPr lang="en-US" dirty="0"/>
              <a:t>Expertise (cont.)</a:t>
            </a:r>
            <a:endParaRPr lang="en-US" b="0" dirty="0"/>
          </a:p>
        </p:txBody>
      </p:sp>
      <p:sp>
        <p:nvSpPr>
          <p:cNvPr id="22" name="Text Placeholder 14">
            <a:extLst>
              <a:ext uri="{FF2B5EF4-FFF2-40B4-BE49-F238E27FC236}">
                <a16:creationId xmlns:a16="http://schemas.microsoft.com/office/drawing/2014/main" id="{E70DEDF7-9D2A-CE4E-9769-2BCF66DF4B40}"/>
              </a:ext>
            </a:extLst>
          </p:cNvPr>
          <p:cNvSpPr txBox="1">
            <a:spLocks/>
          </p:cNvSpPr>
          <p:nvPr/>
        </p:nvSpPr>
        <p:spPr>
          <a:xfrm>
            <a:off x="518675" y="2841217"/>
            <a:ext cx="10055288" cy="487286"/>
          </a:xfrm>
          <a:prstGeom prst="rect">
            <a:avLst/>
          </a:prstGeom>
        </p:spPr>
        <p:txBody>
          <a:bodyPr anchor="b">
            <a:no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How do you develop management/leadership skills?</a:t>
            </a:r>
          </a:p>
        </p:txBody>
      </p:sp>
      <p:sp>
        <p:nvSpPr>
          <p:cNvPr id="23" name="Content Placeholder 15">
            <a:extLst>
              <a:ext uri="{FF2B5EF4-FFF2-40B4-BE49-F238E27FC236}">
                <a16:creationId xmlns:a16="http://schemas.microsoft.com/office/drawing/2014/main" id="{6567E41B-3572-AA40-A746-D23625127047}"/>
              </a:ext>
            </a:extLst>
          </p:cNvPr>
          <p:cNvSpPr txBox="1">
            <a:spLocks/>
          </p:cNvSpPr>
          <p:nvPr/>
        </p:nvSpPr>
        <p:spPr>
          <a:xfrm>
            <a:off x="518676" y="3470074"/>
            <a:ext cx="8654505" cy="2878428"/>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a:t>MRERF/IPA (CPMR, CPSC)</a:t>
            </a:r>
          </a:p>
          <a:p>
            <a:pPr>
              <a:buClr>
                <a:schemeClr val="bg2"/>
              </a:buClr>
            </a:pPr>
            <a:r>
              <a:rPr lang="en-US" dirty="0"/>
              <a:t>NEMRA Professional Development Programs </a:t>
            </a:r>
          </a:p>
          <a:p>
            <a:pPr lvl="1">
              <a:buClr>
                <a:schemeClr val="bg2"/>
              </a:buClr>
            </a:pPr>
            <a:r>
              <a:rPr lang="en-US" dirty="0"/>
              <a:t>Emerging Leaders, Sales Mastery</a:t>
            </a:r>
          </a:p>
          <a:p>
            <a:pPr>
              <a:buClr>
                <a:schemeClr val="bg2"/>
              </a:buClr>
            </a:pPr>
            <a:r>
              <a:rPr lang="en-US" dirty="0"/>
              <a:t>NEMRA University training playlists and courses</a:t>
            </a:r>
          </a:p>
          <a:p>
            <a:pPr>
              <a:buClr>
                <a:schemeClr val="bg2"/>
              </a:buClr>
            </a:pPr>
            <a:r>
              <a:rPr lang="en-US" dirty="0"/>
              <a:t>Sharing of best practices in Networking Groups</a:t>
            </a:r>
          </a:p>
          <a:p>
            <a:pPr>
              <a:buClr>
                <a:schemeClr val="bg2"/>
              </a:buClr>
            </a:pPr>
            <a:r>
              <a:rPr lang="en-US" dirty="0"/>
              <a:t>Other programs and/or organizations you belong to which help build leadership skills</a:t>
            </a:r>
          </a:p>
        </p:txBody>
      </p:sp>
    </p:spTree>
    <p:extLst>
      <p:ext uri="{BB962C8B-B14F-4D97-AF65-F5344CB8AC3E}">
        <p14:creationId xmlns:p14="http://schemas.microsoft.com/office/powerpoint/2010/main" val="282770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Marketing</a:t>
            </a:r>
            <a:endParaRPr lang="en-US" b="0" dirty="0"/>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r>
              <a:rPr lang="en-US" dirty="0"/>
              <a:t>EDIT MASTER TEXT STYLES</a:t>
            </a:r>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4052DBB-CC72-4F59-92CE-00AB25EFF3F6}"/>
              </a:ext>
            </a:extLst>
          </p:cNvPr>
          <p:cNvSpPr txBox="1"/>
          <p:nvPr/>
        </p:nvSpPr>
        <p:spPr>
          <a:xfrm>
            <a:off x="2967308" y="3275110"/>
            <a:ext cx="1803699"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2" name="Picture 1">
            <a:extLst>
              <a:ext uri="{FF2B5EF4-FFF2-40B4-BE49-F238E27FC236}">
                <a16:creationId xmlns:a16="http://schemas.microsoft.com/office/drawing/2014/main" id="{19D95BF2-5A92-D55B-05B9-358D9F31C688}"/>
              </a:ext>
            </a:extLst>
          </p:cNvPr>
          <p:cNvPicPr>
            <a:picLocks noChangeAspect="1"/>
          </p:cNvPicPr>
          <p:nvPr/>
        </p:nvPicPr>
        <p:blipFill>
          <a:blip r:embed="rId4"/>
          <a:srcRect/>
          <a:stretch/>
        </p:blipFill>
        <p:spPr>
          <a:xfrm>
            <a:off x="9575377" y="5579219"/>
            <a:ext cx="2179086" cy="1002161"/>
          </a:xfrm>
          <a:prstGeom prst="rect">
            <a:avLst/>
          </a:prstGeom>
        </p:spPr>
      </p:pic>
    </p:spTree>
    <p:extLst>
      <p:ext uri="{BB962C8B-B14F-4D97-AF65-F5344CB8AC3E}">
        <p14:creationId xmlns:p14="http://schemas.microsoft.com/office/powerpoint/2010/main" val="2046026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E005CE2-7BB7-6F4F-955D-BBA1C382AC96}"/>
              </a:ext>
            </a:extLst>
          </p:cNvPr>
          <p:cNvSpPr>
            <a:spLocks noGrp="1"/>
          </p:cNvSpPr>
          <p:nvPr>
            <p:ph type="body" idx="1"/>
          </p:nvPr>
        </p:nvSpPr>
        <p:spPr>
          <a:xfrm>
            <a:off x="486505" y="1124465"/>
            <a:ext cx="8459788" cy="1523486"/>
          </a:xfrm>
        </p:spPr>
        <p:txBody>
          <a:bodyPr>
            <a:normAutofit fontScale="77500" lnSpcReduction="20000"/>
          </a:bodyPr>
          <a:lstStyle/>
          <a:p>
            <a:pPr>
              <a:buClr>
                <a:srgbClr val="002060"/>
              </a:buClr>
              <a:tabLst>
                <a:tab pos="1149350" algn="l"/>
              </a:tabLst>
              <a:defRPr/>
            </a:pPr>
            <a:r>
              <a:rPr lang="en-US" altLang="en-US"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tabLst>
                <a:tab pos="1149350" algn="l"/>
              </a:tabLst>
              <a:defRPr/>
            </a:pPr>
            <a:endParaRPr lang="en-US" altLang="en-US" dirty="0">
              <a:solidFill>
                <a:schemeClr val="bg2"/>
              </a:solidFill>
              <a:latin typeface="Arial" panose="020B0604020202020204" pitchFamily="34" charset="0"/>
              <a:ea typeface="Arial MT"/>
              <a:cs typeface="Arial" panose="020B0604020202020204" pitchFamily="34" charset="0"/>
            </a:endParaRPr>
          </a:p>
          <a:p>
            <a:pPr>
              <a:buClr>
                <a:srgbClr val="002060"/>
              </a:buClr>
              <a:tabLst>
                <a:tab pos="1149350" algn="l"/>
              </a:tabLst>
              <a:defRPr/>
            </a:pPr>
            <a:r>
              <a:rPr lang="en-US" altLang="en-US" i="1" dirty="0">
                <a:solidFill>
                  <a:schemeClr val="bg1"/>
                </a:solidFill>
                <a:latin typeface="Arial" panose="020B0604020202020204" pitchFamily="34" charset="0"/>
                <a:ea typeface="Arial MT"/>
                <a:cs typeface="Arial" panose="020B0604020202020204" pitchFamily="34" charset="0"/>
              </a:rPr>
              <a:t>Your marketing should focus in 3 areas, to support Marketing as a Pillar in the ROTF and in the role of Demand Generation</a:t>
            </a:r>
            <a:endParaRPr lang="en-US" i="1" dirty="0"/>
          </a:p>
        </p:txBody>
      </p:sp>
      <p:sp>
        <p:nvSpPr>
          <p:cNvPr id="7" name="Footer Placeholder 6">
            <a:extLst>
              <a:ext uri="{FF2B5EF4-FFF2-40B4-BE49-F238E27FC236}">
                <a16:creationId xmlns:a16="http://schemas.microsoft.com/office/drawing/2014/main" id="{49495408-E9F0-0545-BEB3-72AB1566FB17}"/>
              </a:ext>
            </a:extLst>
          </p:cNvPr>
          <p:cNvSpPr>
            <a:spLocks noGrp="1"/>
          </p:cNvSpPr>
          <p:nvPr>
            <p:ph type="ftr" sz="quarter" idx="17"/>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58750C5B-5290-024D-A35F-1C0E811B3E29}"/>
              </a:ext>
            </a:extLst>
          </p:cNvPr>
          <p:cNvSpPr>
            <a:spLocks noGrp="1"/>
          </p:cNvSpPr>
          <p:nvPr>
            <p:ph type="sldNum" sz="quarter" idx="18"/>
          </p:nvPr>
        </p:nvSpPr>
        <p:spPr/>
        <p:txBody>
          <a:bodyPr/>
          <a:lstStyle/>
          <a:p>
            <a:fld id="{8699F50C-BE38-4BD0-BA84-9B090E1F2B9B}" type="slidenum">
              <a:rPr lang="en-US" noProof="0" smtClean="0"/>
              <a:t>14</a:t>
            </a:fld>
            <a:endParaRPr lang="en-US" noProof="0" dirty="0"/>
          </a:p>
        </p:txBody>
      </p:sp>
      <p:sp>
        <p:nvSpPr>
          <p:cNvPr id="9" name="Title 8">
            <a:extLst>
              <a:ext uri="{FF2B5EF4-FFF2-40B4-BE49-F238E27FC236}">
                <a16:creationId xmlns:a16="http://schemas.microsoft.com/office/drawing/2014/main" id="{733DFDFC-C1F3-7E44-8078-501AC8FBE941}"/>
              </a:ext>
            </a:extLst>
          </p:cNvPr>
          <p:cNvSpPr>
            <a:spLocks noGrp="1"/>
          </p:cNvSpPr>
          <p:nvPr>
            <p:ph type="title"/>
          </p:nvPr>
        </p:nvSpPr>
        <p:spPr>
          <a:xfrm>
            <a:off x="518678" y="209028"/>
            <a:ext cx="8333222" cy="693015"/>
          </a:xfrm>
        </p:spPr>
        <p:txBody>
          <a:bodyPr/>
          <a:lstStyle/>
          <a:p>
            <a:r>
              <a:rPr lang="en-US" dirty="0"/>
              <a:t>Marketing</a:t>
            </a:r>
          </a:p>
        </p:txBody>
      </p:sp>
      <p:sp>
        <p:nvSpPr>
          <p:cNvPr id="12" name="Text Placeholder 14">
            <a:extLst>
              <a:ext uri="{FF2B5EF4-FFF2-40B4-BE49-F238E27FC236}">
                <a16:creationId xmlns:a16="http://schemas.microsoft.com/office/drawing/2014/main" id="{E39F5688-73FC-B349-A251-73F4CF9C00AF}"/>
              </a:ext>
            </a:extLst>
          </p:cNvPr>
          <p:cNvSpPr txBox="1">
            <a:spLocks/>
          </p:cNvSpPr>
          <p:nvPr/>
        </p:nvSpPr>
        <p:spPr>
          <a:xfrm>
            <a:off x="486505" y="2668589"/>
            <a:ext cx="10847816" cy="589439"/>
          </a:xfrm>
          <a:prstGeom prst="rect">
            <a:avLst/>
          </a:prstGeom>
        </p:spPr>
        <p:txBody>
          <a:bodyPr anchor="b">
            <a:no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Types of Marketing </a:t>
            </a:r>
          </a:p>
        </p:txBody>
      </p:sp>
      <p:sp>
        <p:nvSpPr>
          <p:cNvPr id="13" name="Content Placeholder 15">
            <a:extLst>
              <a:ext uri="{FF2B5EF4-FFF2-40B4-BE49-F238E27FC236}">
                <a16:creationId xmlns:a16="http://schemas.microsoft.com/office/drawing/2014/main" id="{E52F35AD-0A5A-F549-978E-833218DBD01C}"/>
              </a:ext>
            </a:extLst>
          </p:cNvPr>
          <p:cNvSpPr txBox="1">
            <a:spLocks/>
          </p:cNvSpPr>
          <p:nvPr/>
        </p:nvSpPr>
        <p:spPr>
          <a:xfrm>
            <a:off x="518678" y="3404698"/>
            <a:ext cx="10628293" cy="2946169"/>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a:t>Agency marketing		</a:t>
            </a:r>
          </a:p>
          <a:p>
            <a:pPr lvl="1">
              <a:buClr>
                <a:schemeClr val="bg2"/>
              </a:buClr>
            </a:pPr>
            <a:r>
              <a:rPr lang="en-US" dirty="0"/>
              <a:t>Promoting the agency</a:t>
            </a:r>
          </a:p>
          <a:p>
            <a:pPr lvl="1">
              <a:buClr>
                <a:schemeClr val="bg2"/>
              </a:buClr>
            </a:pPr>
            <a:r>
              <a:rPr lang="en-US" dirty="0"/>
              <a:t>Elevating brand image &amp; awareness</a:t>
            </a:r>
          </a:p>
          <a:p>
            <a:pPr>
              <a:buClr>
                <a:schemeClr val="bg2"/>
              </a:buClr>
            </a:pPr>
            <a:r>
              <a:rPr lang="en-US" dirty="0"/>
              <a:t>Supplier Co-marketing</a:t>
            </a:r>
          </a:p>
          <a:p>
            <a:pPr lvl="1">
              <a:buClr>
                <a:schemeClr val="bg2"/>
              </a:buClr>
            </a:pPr>
            <a:r>
              <a:rPr lang="en-US" dirty="0"/>
              <a:t>Marketing your suppliers in your territory, typically with supplier marketing material</a:t>
            </a:r>
          </a:p>
          <a:p>
            <a:pPr>
              <a:buClr>
                <a:schemeClr val="bg2"/>
              </a:buClr>
            </a:pPr>
            <a:r>
              <a:rPr lang="en-US" dirty="0"/>
              <a:t>Account based Marketing (ABM)</a:t>
            </a:r>
          </a:p>
          <a:p>
            <a:pPr lvl="1">
              <a:buClr>
                <a:schemeClr val="bg2"/>
              </a:buClr>
            </a:pPr>
            <a:r>
              <a:rPr lang="en-US" dirty="0"/>
              <a:t>Target specific accounts / vertical markets. </a:t>
            </a:r>
          </a:p>
          <a:p>
            <a:pPr lvl="1">
              <a:buClr>
                <a:schemeClr val="bg2"/>
              </a:buClr>
            </a:pPr>
            <a:r>
              <a:rPr lang="en-US" dirty="0"/>
              <a:t>Can also evolve to ABS (account-based selling) which relates to targeting specific accounts)</a:t>
            </a:r>
          </a:p>
        </p:txBody>
      </p:sp>
    </p:spTree>
    <p:extLst>
      <p:ext uri="{BB962C8B-B14F-4D97-AF65-F5344CB8AC3E}">
        <p14:creationId xmlns:p14="http://schemas.microsoft.com/office/powerpoint/2010/main" val="3986727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E005CE2-7BB7-6F4F-955D-BBA1C382AC96}"/>
              </a:ext>
            </a:extLst>
          </p:cNvPr>
          <p:cNvSpPr>
            <a:spLocks noGrp="1"/>
          </p:cNvSpPr>
          <p:nvPr>
            <p:ph type="body" idx="1"/>
          </p:nvPr>
        </p:nvSpPr>
        <p:spPr>
          <a:xfrm>
            <a:off x="486505" y="1124465"/>
            <a:ext cx="8459788" cy="1523486"/>
          </a:xfrm>
        </p:spPr>
        <p:txBody>
          <a:bodyPr>
            <a:normAutofit fontScale="77500" lnSpcReduction="20000"/>
          </a:bodyPr>
          <a:lstStyle/>
          <a:p>
            <a:pPr>
              <a:buClr>
                <a:srgbClr val="002060"/>
              </a:buClr>
              <a:tabLst>
                <a:tab pos="1149350" algn="l"/>
              </a:tabLst>
              <a:defRPr/>
            </a:pPr>
            <a:r>
              <a:rPr lang="en-US" altLang="en-US"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tabLst>
                <a:tab pos="1149350" algn="l"/>
              </a:tabLst>
              <a:defRPr/>
            </a:pPr>
            <a:endParaRPr lang="en-US" altLang="en-US" dirty="0">
              <a:solidFill>
                <a:schemeClr val="bg2"/>
              </a:solidFill>
              <a:latin typeface="Arial" panose="020B0604020202020204" pitchFamily="34" charset="0"/>
              <a:ea typeface="Arial MT"/>
              <a:cs typeface="Arial" panose="020B0604020202020204" pitchFamily="34" charset="0"/>
            </a:endParaRPr>
          </a:p>
          <a:p>
            <a:pPr>
              <a:buClr>
                <a:srgbClr val="002060"/>
              </a:buClr>
              <a:tabLst>
                <a:tab pos="1149350" algn="l"/>
              </a:tabLst>
              <a:defRPr/>
            </a:pPr>
            <a:r>
              <a:rPr lang="en-US" altLang="en-US" i="1" dirty="0">
                <a:solidFill>
                  <a:schemeClr val="bg1"/>
                </a:solidFill>
                <a:latin typeface="Arial" panose="020B0604020202020204" pitchFamily="34" charset="0"/>
                <a:ea typeface="Arial MT"/>
                <a:cs typeface="Arial" panose="020B0604020202020204" pitchFamily="34" charset="0"/>
              </a:rPr>
              <a:t>Rep Marketing should focus in 3 areas, to support Marketing as a Pillar in the RORF and in the role of Demand Generation</a:t>
            </a:r>
            <a:endParaRPr lang="en-US" i="1" dirty="0"/>
          </a:p>
        </p:txBody>
      </p:sp>
      <p:sp>
        <p:nvSpPr>
          <p:cNvPr id="7" name="Footer Placeholder 6">
            <a:extLst>
              <a:ext uri="{FF2B5EF4-FFF2-40B4-BE49-F238E27FC236}">
                <a16:creationId xmlns:a16="http://schemas.microsoft.com/office/drawing/2014/main" id="{49495408-E9F0-0545-BEB3-72AB1566FB17}"/>
              </a:ext>
            </a:extLst>
          </p:cNvPr>
          <p:cNvSpPr>
            <a:spLocks noGrp="1"/>
          </p:cNvSpPr>
          <p:nvPr>
            <p:ph type="ftr" sz="quarter" idx="17"/>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58750C5B-5290-024D-A35F-1C0E811B3E29}"/>
              </a:ext>
            </a:extLst>
          </p:cNvPr>
          <p:cNvSpPr>
            <a:spLocks noGrp="1"/>
          </p:cNvSpPr>
          <p:nvPr>
            <p:ph type="sldNum" sz="quarter" idx="18"/>
          </p:nvPr>
        </p:nvSpPr>
        <p:spPr/>
        <p:txBody>
          <a:bodyPr/>
          <a:lstStyle/>
          <a:p>
            <a:fld id="{8699F50C-BE38-4BD0-BA84-9B090E1F2B9B}" type="slidenum">
              <a:rPr lang="en-US" noProof="0" smtClean="0"/>
              <a:t>15</a:t>
            </a:fld>
            <a:endParaRPr lang="en-US" noProof="0" dirty="0"/>
          </a:p>
        </p:txBody>
      </p:sp>
      <p:sp>
        <p:nvSpPr>
          <p:cNvPr id="9" name="Title 8">
            <a:extLst>
              <a:ext uri="{FF2B5EF4-FFF2-40B4-BE49-F238E27FC236}">
                <a16:creationId xmlns:a16="http://schemas.microsoft.com/office/drawing/2014/main" id="{733DFDFC-C1F3-7E44-8078-501AC8FBE941}"/>
              </a:ext>
            </a:extLst>
          </p:cNvPr>
          <p:cNvSpPr>
            <a:spLocks noGrp="1"/>
          </p:cNvSpPr>
          <p:nvPr>
            <p:ph type="title"/>
          </p:nvPr>
        </p:nvSpPr>
        <p:spPr>
          <a:xfrm>
            <a:off x="518678" y="209028"/>
            <a:ext cx="8333222" cy="693015"/>
          </a:xfrm>
        </p:spPr>
        <p:txBody>
          <a:bodyPr/>
          <a:lstStyle/>
          <a:p>
            <a:r>
              <a:rPr lang="en-US" dirty="0"/>
              <a:t>Marketing (cont.)</a:t>
            </a:r>
          </a:p>
        </p:txBody>
      </p:sp>
      <p:sp>
        <p:nvSpPr>
          <p:cNvPr id="12" name="Text Placeholder 14">
            <a:extLst>
              <a:ext uri="{FF2B5EF4-FFF2-40B4-BE49-F238E27FC236}">
                <a16:creationId xmlns:a16="http://schemas.microsoft.com/office/drawing/2014/main" id="{E39F5688-73FC-B349-A251-73F4CF9C00AF}"/>
              </a:ext>
            </a:extLst>
          </p:cNvPr>
          <p:cNvSpPr txBox="1">
            <a:spLocks/>
          </p:cNvSpPr>
          <p:nvPr/>
        </p:nvSpPr>
        <p:spPr>
          <a:xfrm>
            <a:off x="518678" y="2525965"/>
            <a:ext cx="10847816" cy="589439"/>
          </a:xfrm>
          <a:prstGeom prst="rect">
            <a:avLst/>
          </a:prstGeom>
        </p:spPr>
        <p:txBody>
          <a:bodyPr anchor="b">
            <a:no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Marketing Resources </a:t>
            </a:r>
          </a:p>
        </p:txBody>
      </p:sp>
      <p:sp>
        <p:nvSpPr>
          <p:cNvPr id="2" name="TextBox 1">
            <a:extLst>
              <a:ext uri="{FF2B5EF4-FFF2-40B4-BE49-F238E27FC236}">
                <a16:creationId xmlns:a16="http://schemas.microsoft.com/office/drawing/2014/main" id="{46912EB3-2813-B223-2963-14BEB572A718}"/>
              </a:ext>
            </a:extLst>
          </p:cNvPr>
          <p:cNvSpPr txBox="1"/>
          <p:nvPr/>
        </p:nvSpPr>
        <p:spPr>
          <a:xfrm>
            <a:off x="486505" y="3085743"/>
            <a:ext cx="11023008" cy="2800767"/>
          </a:xfrm>
          <a:prstGeom prst="rect">
            <a:avLst/>
          </a:prstGeom>
          <a:noFill/>
        </p:spPr>
        <p:txBody>
          <a:bodyPr wrap="square" rtlCol="0">
            <a:spAutoFit/>
          </a:bodyPr>
          <a:lstStyle/>
          <a:p>
            <a:pPr marL="171450" indent="-171450">
              <a:buClr>
                <a:schemeClr val="bg2"/>
              </a:buClr>
              <a:buFont typeface="Arial" panose="020B0604020202020204" pitchFamily="34" charset="0"/>
              <a:buChar char="•"/>
            </a:pPr>
            <a:r>
              <a:rPr lang="en-US" sz="2000" dirty="0">
                <a:solidFill>
                  <a:schemeClr val="bg1"/>
                </a:solidFill>
              </a:rPr>
              <a:t>Dedicated marketing person and marketing communication tools</a:t>
            </a:r>
          </a:p>
          <a:p>
            <a:pPr marL="171450" indent="-171450">
              <a:buClr>
                <a:schemeClr val="bg2"/>
              </a:buClr>
              <a:buFont typeface="Arial" panose="020B0604020202020204" pitchFamily="34" charset="0"/>
              <a:buChar char="•"/>
            </a:pPr>
            <a:r>
              <a:rPr lang="en-US" sz="2000" dirty="0">
                <a:solidFill>
                  <a:schemeClr val="bg1"/>
                </a:solidFill>
              </a:rPr>
              <a:t>Utilization of NEMRA Solution Providers</a:t>
            </a:r>
          </a:p>
          <a:p>
            <a:pPr marL="628650" lvl="1" indent="-171450">
              <a:buClr>
                <a:schemeClr val="bg2"/>
              </a:buClr>
              <a:buFont typeface="Arial" panose="020B0604020202020204" pitchFamily="34" charset="0"/>
              <a:buChar char="•"/>
            </a:pPr>
            <a:r>
              <a:rPr lang="en-US" dirty="0">
                <a:solidFill>
                  <a:schemeClr val="bg1"/>
                </a:solidFill>
              </a:rPr>
              <a:t>(</a:t>
            </a:r>
            <a:r>
              <a:rPr lang="en-US" dirty="0" err="1">
                <a:solidFill>
                  <a:schemeClr val="bg1"/>
                </a:solidFill>
              </a:rPr>
              <a:t>RepFabric</a:t>
            </a:r>
            <a:r>
              <a:rPr lang="en-US" dirty="0">
                <a:solidFill>
                  <a:schemeClr val="bg1"/>
                </a:solidFill>
              </a:rPr>
              <a:t>, </a:t>
            </a:r>
            <a:r>
              <a:rPr lang="en-US" dirty="0" err="1">
                <a:solidFill>
                  <a:schemeClr val="bg1"/>
                </a:solidFill>
              </a:rPr>
              <a:t>Repfiles</a:t>
            </a:r>
            <a:r>
              <a:rPr lang="en-US" dirty="0">
                <a:solidFill>
                  <a:schemeClr val="bg1"/>
                </a:solidFill>
              </a:rPr>
              <a:t>, Strategic X, DISC, EW, Channel Marketing Group, etc.)</a:t>
            </a:r>
          </a:p>
          <a:p>
            <a:pPr marL="171450" indent="-171450">
              <a:buClr>
                <a:schemeClr val="bg2"/>
              </a:buClr>
              <a:buFont typeface="Arial" panose="020B0604020202020204" pitchFamily="34" charset="0"/>
              <a:buChar char="•"/>
            </a:pPr>
            <a:r>
              <a:rPr lang="en-US" sz="2000" dirty="0">
                <a:solidFill>
                  <a:schemeClr val="bg1"/>
                </a:solidFill>
              </a:rPr>
              <a:t>How you use your database as a competitive advantage</a:t>
            </a:r>
          </a:p>
          <a:p>
            <a:pPr marL="171450" indent="-171450">
              <a:buClr>
                <a:schemeClr val="bg2"/>
              </a:buClr>
              <a:buFont typeface="Arial" panose="020B0604020202020204" pitchFamily="34" charset="0"/>
              <a:buChar char="•"/>
            </a:pPr>
            <a:r>
              <a:rPr lang="en-US" sz="2000" dirty="0">
                <a:solidFill>
                  <a:schemeClr val="bg1"/>
                </a:solidFill>
              </a:rPr>
              <a:t>Dedicated resources &amp; investment in a digital marketing platform</a:t>
            </a:r>
          </a:p>
          <a:p>
            <a:pPr marL="628650" lvl="1" indent="-171450">
              <a:buClr>
                <a:schemeClr val="bg2"/>
              </a:buClr>
              <a:buFont typeface="Arial" panose="020B0604020202020204" pitchFamily="34" charset="0"/>
              <a:buChar char="•"/>
            </a:pPr>
            <a:r>
              <a:rPr lang="en-US" dirty="0">
                <a:solidFill>
                  <a:schemeClr val="bg1"/>
                </a:solidFill>
              </a:rPr>
              <a:t>Use of outbound marketing tool from company database</a:t>
            </a:r>
          </a:p>
          <a:p>
            <a:pPr marL="171450" indent="-171450">
              <a:buClr>
                <a:schemeClr val="bg2"/>
              </a:buClr>
              <a:buFont typeface="Arial" panose="020B0604020202020204" pitchFamily="34" charset="0"/>
              <a:buChar char="•"/>
            </a:pPr>
            <a:r>
              <a:rPr lang="en-US" sz="2000" dirty="0">
                <a:solidFill>
                  <a:schemeClr val="bg1"/>
                </a:solidFill>
              </a:rPr>
              <a:t>Alignment with sales operations &amp; leadership</a:t>
            </a:r>
          </a:p>
          <a:p>
            <a:pPr marL="171450" indent="-171450">
              <a:buClr>
                <a:schemeClr val="bg2"/>
              </a:buClr>
              <a:buFont typeface="Arial" panose="020B0604020202020204" pitchFamily="34" charset="0"/>
              <a:buChar char="•"/>
            </a:pPr>
            <a:r>
              <a:rPr lang="en-US" sz="2000" dirty="0">
                <a:solidFill>
                  <a:schemeClr val="bg1"/>
                </a:solidFill>
              </a:rPr>
              <a:t>Utilization of market data and segmentation tools</a:t>
            </a:r>
          </a:p>
          <a:p>
            <a:pPr marL="171450" indent="-171450">
              <a:buClr>
                <a:schemeClr val="bg2"/>
              </a:buClr>
              <a:buFont typeface="Arial" panose="020B0604020202020204" pitchFamily="34" charset="0"/>
              <a:buChar char="•"/>
            </a:pPr>
            <a:r>
              <a:rPr lang="en-US" sz="2000" dirty="0">
                <a:solidFill>
                  <a:schemeClr val="bg1"/>
                </a:solidFill>
              </a:rPr>
              <a:t>Product positioning &amp; outreach </a:t>
            </a:r>
          </a:p>
        </p:txBody>
      </p:sp>
    </p:spTree>
    <p:extLst>
      <p:ext uri="{BB962C8B-B14F-4D97-AF65-F5344CB8AC3E}">
        <p14:creationId xmlns:p14="http://schemas.microsoft.com/office/powerpoint/2010/main" val="874403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Demand Generation</a:t>
            </a:r>
            <a:endParaRPr lang="en-US" b="0" dirty="0"/>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r>
              <a:rPr lang="en-US" dirty="0"/>
              <a:t>EDIT MASTER TEXT STYLES</a:t>
            </a:r>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4052DBB-CC72-4F59-92CE-00AB25EFF3F6}"/>
              </a:ext>
            </a:extLst>
          </p:cNvPr>
          <p:cNvSpPr txBox="1"/>
          <p:nvPr/>
        </p:nvSpPr>
        <p:spPr>
          <a:xfrm>
            <a:off x="2967308" y="3275110"/>
            <a:ext cx="1803699"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2" name="Picture 1">
            <a:extLst>
              <a:ext uri="{FF2B5EF4-FFF2-40B4-BE49-F238E27FC236}">
                <a16:creationId xmlns:a16="http://schemas.microsoft.com/office/drawing/2014/main" id="{9B4F2A71-5710-841D-8B1B-0FDD1C13760E}"/>
              </a:ext>
            </a:extLst>
          </p:cNvPr>
          <p:cNvPicPr>
            <a:picLocks noChangeAspect="1"/>
          </p:cNvPicPr>
          <p:nvPr/>
        </p:nvPicPr>
        <p:blipFill>
          <a:blip r:embed="rId4"/>
          <a:srcRect/>
          <a:stretch/>
        </p:blipFill>
        <p:spPr>
          <a:xfrm>
            <a:off x="9575377" y="5579219"/>
            <a:ext cx="2179086" cy="1002161"/>
          </a:xfrm>
          <a:prstGeom prst="rect">
            <a:avLst/>
          </a:prstGeom>
        </p:spPr>
      </p:pic>
    </p:spTree>
    <p:extLst>
      <p:ext uri="{BB962C8B-B14F-4D97-AF65-F5344CB8AC3E}">
        <p14:creationId xmlns:p14="http://schemas.microsoft.com/office/powerpoint/2010/main" val="1207993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E005CE2-7BB7-6F4F-955D-BBA1C382AC96}"/>
              </a:ext>
            </a:extLst>
          </p:cNvPr>
          <p:cNvSpPr>
            <a:spLocks noGrp="1"/>
          </p:cNvSpPr>
          <p:nvPr>
            <p:ph type="body" idx="1"/>
          </p:nvPr>
        </p:nvSpPr>
        <p:spPr>
          <a:xfrm>
            <a:off x="518677" y="1136418"/>
            <a:ext cx="7368596" cy="1532641"/>
          </a:xfrm>
        </p:spPr>
        <p:txBody>
          <a:bodyPr>
            <a:normAutofit fontScale="55000" lnSpcReduction="20000"/>
          </a:bodyPr>
          <a:lstStyle/>
          <a:p>
            <a:pPr>
              <a:buClr>
                <a:srgbClr val="002060"/>
              </a:buClr>
              <a:tabLst>
                <a:tab pos="1149350" algn="l"/>
              </a:tabLst>
              <a:defRPr/>
            </a:pPr>
            <a:r>
              <a:rPr lang="en-US" altLang="en-US" sz="3200"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tabLst>
                <a:tab pos="1149350" algn="l"/>
              </a:tabLst>
              <a:defRPr/>
            </a:pPr>
            <a:endParaRPr lang="en-US" altLang="en-US" dirty="0">
              <a:solidFill>
                <a:schemeClr val="bg2"/>
              </a:solidFill>
              <a:latin typeface="Arial" panose="020B0604020202020204" pitchFamily="34" charset="0"/>
              <a:ea typeface="Arial MT"/>
              <a:cs typeface="Arial" panose="020B0604020202020204" pitchFamily="34" charset="0"/>
            </a:endParaRPr>
          </a:p>
          <a:p>
            <a:pPr>
              <a:buClr>
                <a:srgbClr val="002060"/>
              </a:buClr>
              <a:tabLst>
                <a:tab pos="1149350" algn="l"/>
              </a:tabLst>
              <a:defRPr/>
            </a:pPr>
            <a:r>
              <a:rPr lang="en-US" altLang="en-US" sz="3200" i="1" dirty="0">
                <a:solidFill>
                  <a:schemeClr val="bg1"/>
                </a:solidFill>
                <a:latin typeface="Arial" panose="020B0604020202020204" pitchFamily="34" charset="0"/>
                <a:ea typeface="Arial MT"/>
                <a:cs typeface="Arial" panose="020B0604020202020204" pitchFamily="34" charset="0"/>
              </a:rPr>
              <a:t>The key to survival is more focus on the </a:t>
            </a:r>
            <a:br>
              <a:rPr lang="en-US" altLang="en-US" sz="3200" i="1" dirty="0">
                <a:solidFill>
                  <a:schemeClr val="bg1"/>
                </a:solidFill>
                <a:latin typeface="Arial" panose="020B0604020202020204" pitchFamily="34" charset="0"/>
                <a:ea typeface="Arial MT"/>
                <a:cs typeface="Arial" panose="020B0604020202020204" pitchFamily="34" charset="0"/>
              </a:rPr>
            </a:br>
            <a:r>
              <a:rPr lang="en-US" altLang="en-US" sz="3200" i="1" dirty="0">
                <a:solidFill>
                  <a:schemeClr val="bg1"/>
                </a:solidFill>
                <a:latin typeface="Arial" panose="020B0604020202020204" pitchFamily="34" charset="0"/>
                <a:ea typeface="Arial MT"/>
                <a:cs typeface="Arial" panose="020B0604020202020204" pitchFamily="34" charset="0"/>
              </a:rPr>
              <a:t>end user / influencer (ex. engineers, architects).  Present how your firm is driving your manufacturers brand and growth</a:t>
            </a:r>
          </a:p>
          <a:p>
            <a:endParaRPr lang="en-US" dirty="0"/>
          </a:p>
        </p:txBody>
      </p:sp>
      <p:sp>
        <p:nvSpPr>
          <p:cNvPr id="7" name="Footer Placeholder 6">
            <a:extLst>
              <a:ext uri="{FF2B5EF4-FFF2-40B4-BE49-F238E27FC236}">
                <a16:creationId xmlns:a16="http://schemas.microsoft.com/office/drawing/2014/main" id="{49495408-E9F0-0545-BEB3-72AB1566FB17}"/>
              </a:ext>
            </a:extLst>
          </p:cNvPr>
          <p:cNvSpPr>
            <a:spLocks noGrp="1"/>
          </p:cNvSpPr>
          <p:nvPr>
            <p:ph type="ftr" sz="quarter" idx="17"/>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58750C5B-5290-024D-A35F-1C0E811B3E29}"/>
              </a:ext>
            </a:extLst>
          </p:cNvPr>
          <p:cNvSpPr>
            <a:spLocks noGrp="1"/>
          </p:cNvSpPr>
          <p:nvPr>
            <p:ph type="sldNum" sz="quarter" idx="18"/>
          </p:nvPr>
        </p:nvSpPr>
        <p:spPr/>
        <p:txBody>
          <a:bodyPr/>
          <a:lstStyle/>
          <a:p>
            <a:fld id="{8699F50C-BE38-4BD0-BA84-9B090E1F2B9B}" type="slidenum">
              <a:rPr lang="en-US" noProof="0" smtClean="0"/>
              <a:t>17</a:t>
            </a:fld>
            <a:endParaRPr lang="en-US" noProof="0" dirty="0"/>
          </a:p>
        </p:txBody>
      </p:sp>
      <p:sp>
        <p:nvSpPr>
          <p:cNvPr id="9" name="Title 8">
            <a:extLst>
              <a:ext uri="{FF2B5EF4-FFF2-40B4-BE49-F238E27FC236}">
                <a16:creationId xmlns:a16="http://schemas.microsoft.com/office/drawing/2014/main" id="{733DFDFC-C1F3-7E44-8078-501AC8FBE941}"/>
              </a:ext>
            </a:extLst>
          </p:cNvPr>
          <p:cNvSpPr>
            <a:spLocks noGrp="1"/>
          </p:cNvSpPr>
          <p:nvPr>
            <p:ph type="title"/>
          </p:nvPr>
        </p:nvSpPr>
        <p:spPr>
          <a:xfrm>
            <a:off x="518678" y="209028"/>
            <a:ext cx="8333222" cy="693015"/>
          </a:xfrm>
        </p:spPr>
        <p:txBody>
          <a:bodyPr/>
          <a:lstStyle/>
          <a:p>
            <a:r>
              <a:rPr lang="en-US" dirty="0"/>
              <a:t>Demand Generation</a:t>
            </a:r>
          </a:p>
        </p:txBody>
      </p:sp>
      <p:sp>
        <p:nvSpPr>
          <p:cNvPr id="12" name="Text Placeholder 14">
            <a:extLst>
              <a:ext uri="{FF2B5EF4-FFF2-40B4-BE49-F238E27FC236}">
                <a16:creationId xmlns:a16="http://schemas.microsoft.com/office/drawing/2014/main" id="{E39F5688-73FC-B349-A251-73F4CF9C00AF}"/>
              </a:ext>
            </a:extLst>
          </p:cNvPr>
          <p:cNvSpPr txBox="1">
            <a:spLocks/>
          </p:cNvSpPr>
          <p:nvPr/>
        </p:nvSpPr>
        <p:spPr>
          <a:xfrm>
            <a:off x="518678" y="2525965"/>
            <a:ext cx="10847816" cy="589439"/>
          </a:xfrm>
          <a:prstGeom prst="rect">
            <a:avLst/>
          </a:prstGeom>
        </p:spPr>
        <p:txBody>
          <a:bodyPr anchor="b">
            <a:no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Activities</a:t>
            </a:r>
          </a:p>
        </p:txBody>
      </p:sp>
      <p:sp>
        <p:nvSpPr>
          <p:cNvPr id="13" name="Content Placeholder 15">
            <a:extLst>
              <a:ext uri="{FF2B5EF4-FFF2-40B4-BE49-F238E27FC236}">
                <a16:creationId xmlns:a16="http://schemas.microsoft.com/office/drawing/2014/main" id="{E52F35AD-0A5A-F549-978E-833218DBD01C}"/>
              </a:ext>
            </a:extLst>
          </p:cNvPr>
          <p:cNvSpPr txBox="1">
            <a:spLocks/>
          </p:cNvSpPr>
          <p:nvPr/>
        </p:nvSpPr>
        <p:spPr>
          <a:xfrm>
            <a:off x="518677" y="3116701"/>
            <a:ext cx="9490295" cy="3153151"/>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a:t>Sales force structure and roles</a:t>
            </a:r>
          </a:p>
          <a:p>
            <a:pPr>
              <a:buClr>
                <a:schemeClr val="bg2"/>
              </a:buClr>
            </a:pPr>
            <a:r>
              <a:rPr lang="en-US" dirty="0"/>
              <a:t>Level of technical expertise within firm</a:t>
            </a:r>
          </a:p>
          <a:p>
            <a:pPr>
              <a:buClr>
                <a:schemeClr val="bg2"/>
              </a:buClr>
            </a:pPr>
            <a:r>
              <a:rPr lang="en-US" dirty="0"/>
              <a:t>Use of market segment specialist</a:t>
            </a:r>
          </a:p>
          <a:p>
            <a:pPr>
              <a:buClr>
                <a:schemeClr val="bg2"/>
              </a:buClr>
            </a:pPr>
            <a:r>
              <a:rPr lang="en-US" dirty="0"/>
              <a:t>% of time spent with end users - MROs, OEMs, Contractors</a:t>
            </a:r>
          </a:p>
          <a:p>
            <a:pPr>
              <a:buClr>
                <a:schemeClr val="bg2"/>
              </a:buClr>
            </a:pPr>
            <a:r>
              <a:rPr lang="en-US" dirty="0"/>
              <a:t>Major projects secured – show references</a:t>
            </a:r>
          </a:p>
          <a:p>
            <a:pPr>
              <a:buClr>
                <a:schemeClr val="bg2"/>
              </a:buClr>
            </a:pPr>
            <a:r>
              <a:rPr lang="en-US" dirty="0"/>
              <a:t>Emphasis you place on selling solutions and business outcomes</a:t>
            </a:r>
          </a:p>
          <a:p>
            <a:pPr>
              <a:buClr>
                <a:schemeClr val="bg2"/>
              </a:buClr>
            </a:pPr>
            <a:r>
              <a:rPr lang="en-US" dirty="0"/>
              <a:t>Ability to adapt to market conditions</a:t>
            </a:r>
          </a:p>
          <a:p>
            <a:pPr>
              <a:buClr>
                <a:schemeClr val="bg2"/>
              </a:buClr>
            </a:pPr>
            <a:r>
              <a:rPr lang="en-US" dirty="0"/>
              <a:t>Complimentary product basket to maximize demand impact</a:t>
            </a:r>
          </a:p>
          <a:p>
            <a:pPr>
              <a:buClr>
                <a:schemeClr val="bg2"/>
              </a:buClr>
            </a:pPr>
            <a:r>
              <a:rPr lang="en-US" dirty="0"/>
              <a:t>Positioning new products quickly</a:t>
            </a:r>
          </a:p>
        </p:txBody>
      </p:sp>
    </p:spTree>
    <p:extLst>
      <p:ext uri="{BB962C8B-B14F-4D97-AF65-F5344CB8AC3E}">
        <p14:creationId xmlns:p14="http://schemas.microsoft.com/office/powerpoint/2010/main" val="2872348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p:txBody>
          <a:bodyPr/>
          <a:lstStyle/>
          <a:p>
            <a:r>
              <a:rPr lang="en-US" dirty="0"/>
              <a:t>Planning</a:t>
            </a:r>
            <a:endParaRPr lang="en-US" b="0" dirty="0"/>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p:txBody>
          <a:bodyPr/>
          <a:lstStyle/>
          <a:p>
            <a:r>
              <a:rPr lang="en-US" dirty="0"/>
              <a:t>EDIT MASTER TEXT STYLES</a:t>
            </a:r>
          </a:p>
        </p:txBody>
      </p:sp>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Lst>
          </a:blip>
          <a:srcRect l="20810" r="20810"/>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64052DBB-CC72-4F59-92CE-00AB25EFF3F6}"/>
              </a:ext>
            </a:extLst>
          </p:cNvPr>
          <p:cNvSpPr txBox="1"/>
          <p:nvPr/>
        </p:nvSpPr>
        <p:spPr>
          <a:xfrm>
            <a:off x="2967308" y="3275110"/>
            <a:ext cx="1803699"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2" name="Picture 1">
            <a:extLst>
              <a:ext uri="{FF2B5EF4-FFF2-40B4-BE49-F238E27FC236}">
                <a16:creationId xmlns:a16="http://schemas.microsoft.com/office/drawing/2014/main" id="{9B4F2A71-5710-841D-8B1B-0FDD1C13760E}"/>
              </a:ext>
            </a:extLst>
          </p:cNvPr>
          <p:cNvPicPr>
            <a:picLocks noChangeAspect="1"/>
          </p:cNvPicPr>
          <p:nvPr/>
        </p:nvPicPr>
        <p:blipFill>
          <a:blip r:embed="rId4"/>
          <a:srcRect/>
          <a:stretch/>
        </p:blipFill>
        <p:spPr>
          <a:xfrm>
            <a:off x="9575377" y="5579219"/>
            <a:ext cx="2179086" cy="1002161"/>
          </a:xfrm>
          <a:prstGeom prst="rect">
            <a:avLst/>
          </a:prstGeom>
        </p:spPr>
      </p:pic>
    </p:spTree>
    <p:extLst>
      <p:ext uri="{BB962C8B-B14F-4D97-AF65-F5344CB8AC3E}">
        <p14:creationId xmlns:p14="http://schemas.microsoft.com/office/powerpoint/2010/main" val="1957619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E005CE2-7BB7-6F4F-955D-BBA1C382AC96}"/>
              </a:ext>
            </a:extLst>
          </p:cNvPr>
          <p:cNvSpPr>
            <a:spLocks noGrp="1"/>
          </p:cNvSpPr>
          <p:nvPr>
            <p:ph type="body" idx="1"/>
          </p:nvPr>
        </p:nvSpPr>
        <p:spPr>
          <a:xfrm>
            <a:off x="518677" y="1136418"/>
            <a:ext cx="7368596" cy="1532641"/>
          </a:xfrm>
        </p:spPr>
        <p:txBody>
          <a:bodyPr>
            <a:normAutofit fontScale="62500" lnSpcReduction="20000"/>
          </a:bodyPr>
          <a:lstStyle/>
          <a:p>
            <a:pPr>
              <a:buClr>
                <a:srgbClr val="002060"/>
              </a:buClr>
              <a:tabLst>
                <a:tab pos="1149350" algn="l"/>
              </a:tabLst>
              <a:defRPr/>
            </a:pPr>
            <a:r>
              <a:rPr lang="en-US" altLang="en-US" sz="3200" i="1" dirty="0">
                <a:solidFill>
                  <a:schemeClr val="bg2"/>
                </a:solidFill>
                <a:latin typeface="Arial" panose="020B0604020202020204" pitchFamily="34" charset="0"/>
                <a:ea typeface="Arial MT"/>
                <a:cs typeface="Arial" panose="020B0604020202020204" pitchFamily="34" charset="0"/>
              </a:rPr>
              <a:t>(Replace sample placeholder text with content specific to your Rep Agency)</a:t>
            </a:r>
          </a:p>
          <a:p>
            <a:pPr>
              <a:buClr>
                <a:srgbClr val="002060"/>
              </a:buClr>
              <a:tabLst>
                <a:tab pos="1149350" algn="l"/>
              </a:tabLst>
              <a:defRPr/>
            </a:pPr>
            <a:endParaRPr lang="en-US" altLang="en-US" dirty="0">
              <a:solidFill>
                <a:schemeClr val="bg2"/>
              </a:solidFill>
              <a:latin typeface="Arial" panose="020B0604020202020204" pitchFamily="34" charset="0"/>
              <a:ea typeface="Arial MT"/>
              <a:cs typeface="Arial" panose="020B0604020202020204" pitchFamily="34" charset="0"/>
            </a:endParaRPr>
          </a:p>
          <a:p>
            <a:pPr>
              <a:buClr>
                <a:srgbClr val="002060"/>
              </a:buClr>
              <a:tabLst>
                <a:tab pos="1149350" algn="l"/>
              </a:tabLst>
              <a:defRPr/>
            </a:pPr>
            <a:r>
              <a:rPr lang="en-US" altLang="en-US" i="1" dirty="0">
                <a:solidFill>
                  <a:schemeClr val="bg1"/>
                </a:solidFill>
                <a:latin typeface="Arial" panose="020B0604020202020204" pitchFamily="34" charset="0"/>
                <a:ea typeface="Arial MT"/>
                <a:cs typeface="Arial" panose="020B0604020202020204" pitchFamily="34" charset="0"/>
              </a:rPr>
              <a:t>Present how your firm is planning for the future and reinvesting in resources to make you better, more valuable and a stronger partner</a:t>
            </a:r>
          </a:p>
          <a:p>
            <a:endParaRPr lang="en-US" dirty="0"/>
          </a:p>
        </p:txBody>
      </p:sp>
      <p:sp>
        <p:nvSpPr>
          <p:cNvPr id="7" name="Footer Placeholder 6">
            <a:extLst>
              <a:ext uri="{FF2B5EF4-FFF2-40B4-BE49-F238E27FC236}">
                <a16:creationId xmlns:a16="http://schemas.microsoft.com/office/drawing/2014/main" id="{49495408-E9F0-0545-BEB3-72AB1566FB17}"/>
              </a:ext>
            </a:extLst>
          </p:cNvPr>
          <p:cNvSpPr>
            <a:spLocks noGrp="1"/>
          </p:cNvSpPr>
          <p:nvPr>
            <p:ph type="ftr" sz="quarter" idx="17"/>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58750C5B-5290-024D-A35F-1C0E811B3E29}"/>
              </a:ext>
            </a:extLst>
          </p:cNvPr>
          <p:cNvSpPr>
            <a:spLocks noGrp="1"/>
          </p:cNvSpPr>
          <p:nvPr>
            <p:ph type="sldNum" sz="quarter" idx="18"/>
          </p:nvPr>
        </p:nvSpPr>
        <p:spPr/>
        <p:txBody>
          <a:bodyPr/>
          <a:lstStyle/>
          <a:p>
            <a:fld id="{8699F50C-BE38-4BD0-BA84-9B090E1F2B9B}" type="slidenum">
              <a:rPr lang="en-US" noProof="0" smtClean="0"/>
              <a:t>19</a:t>
            </a:fld>
            <a:endParaRPr lang="en-US" noProof="0" dirty="0"/>
          </a:p>
        </p:txBody>
      </p:sp>
      <p:sp>
        <p:nvSpPr>
          <p:cNvPr id="9" name="Title 8">
            <a:extLst>
              <a:ext uri="{FF2B5EF4-FFF2-40B4-BE49-F238E27FC236}">
                <a16:creationId xmlns:a16="http://schemas.microsoft.com/office/drawing/2014/main" id="{733DFDFC-C1F3-7E44-8078-501AC8FBE941}"/>
              </a:ext>
            </a:extLst>
          </p:cNvPr>
          <p:cNvSpPr>
            <a:spLocks noGrp="1"/>
          </p:cNvSpPr>
          <p:nvPr>
            <p:ph type="title"/>
          </p:nvPr>
        </p:nvSpPr>
        <p:spPr>
          <a:xfrm>
            <a:off x="518678" y="209028"/>
            <a:ext cx="8333222" cy="693015"/>
          </a:xfrm>
        </p:spPr>
        <p:txBody>
          <a:bodyPr/>
          <a:lstStyle/>
          <a:p>
            <a:r>
              <a:rPr lang="en-US" dirty="0"/>
              <a:t>Planning</a:t>
            </a:r>
          </a:p>
        </p:txBody>
      </p:sp>
      <p:sp>
        <p:nvSpPr>
          <p:cNvPr id="12" name="Text Placeholder 14">
            <a:extLst>
              <a:ext uri="{FF2B5EF4-FFF2-40B4-BE49-F238E27FC236}">
                <a16:creationId xmlns:a16="http://schemas.microsoft.com/office/drawing/2014/main" id="{E39F5688-73FC-B349-A251-73F4CF9C00AF}"/>
              </a:ext>
            </a:extLst>
          </p:cNvPr>
          <p:cNvSpPr txBox="1">
            <a:spLocks/>
          </p:cNvSpPr>
          <p:nvPr/>
        </p:nvSpPr>
        <p:spPr>
          <a:xfrm>
            <a:off x="518678" y="2525965"/>
            <a:ext cx="10847816" cy="589439"/>
          </a:xfrm>
          <a:prstGeom prst="rect">
            <a:avLst/>
          </a:prstGeom>
        </p:spPr>
        <p:txBody>
          <a:bodyPr anchor="b">
            <a:noAutofit/>
          </a:bodyPr>
          <a:lstStyle>
            <a:lvl1pPr marL="0" indent="0" algn="l" defTabSz="914400" rtl="0" eaLnBrk="1" latinLnBrk="0" hangingPunct="1">
              <a:lnSpc>
                <a:spcPct val="100000"/>
              </a:lnSpc>
              <a:spcBef>
                <a:spcPts val="0"/>
              </a:spcBef>
              <a:buClr>
                <a:srgbClr val="2E7A40"/>
              </a:buClr>
              <a:buFont typeface="Arial" panose="020B0604020202020204" pitchFamily="34" charset="0"/>
              <a:buNone/>
              <a:defRPr lang="en-US" sz="2800" b="1" kern="1200">
                <a:solidFill>
                  <a:schemeClr val="accent2"/>
                </a:solidFill>
                <a:latin typeface="+mn-lt"/>
                <a:ea typeface="+mn-ea"/>
                <a:cs typeface="+mn-cs"/>
              </a:defRPr>
            </a:lvl1pPr>
            <a:lvl2pPr marL="457200" indent="0" algn="l" defTabSz="914400" rtl="0" eaLnBrk="1" latinLnBrk="0" hangingPunct="1">
              <a:lnSpc>
                <a:spcPct val="90000"/>
              </a:lnSpc>
              <a:spcBef>
                <a:spcPts val="500"/>
              </a:spcBef>
              <a:buClr>
                <a:srgbClr val="2E7A40"/>
              </a:buClr>
              <a:buFont typeface="Arial" panose="020B0604020202020204" pitchFamily="34" charset="0"/>
              <a:buNone/>
              <a:defRPr lang="en-US"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2E7A40"/>
              </a:buClr>
              <a:buFont typeface="Arial" panose="020B0604020202020204" pitchFamily="34" charset="0"/>
              <a:buNone/>
              <a:defRPr lang="en-US"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2E7A40"/>
              </a:buClr>
              <a:buFont typeface="Arial" panose="020B0604020202020204" pitchFamily="34" charset="0"/>
              <a:buNone/>
              <a:defRPr lang="en-US"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2E7A40"/>
              </a:buClr>
              <a:buFont typeface="Arial" panose="020B0604020202020204" pitchFamily="34" charset="0"/>
              <a:buNone/>
              <a:defRPr lang="en-IN"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bg2"/>
                </a:solidFill>
              </a:rPr>
              <a:t>Elements</a:t>
            </a:r>
            <a:r>
              <a:rPr lang="en-US" dirty="0">
                <a:solidFill>
                  <a:schemeClr val="bg1"/>
                </a:solidFill>
              </a:rPr>
              <a:t> </a:t>
            </a:r>
          </a:p>
        </p:txBody>
      </p:sp>
      <p:sp>
        <p:nvSpPr>
          <p:cNvPr id="13" name="Content Placeholder 15">
            <a:extLst>
              <a:ext uri="{FF2B5EF4-FFF2-40B4-BE49-F238E27FC236}">
                <a16:creationId xmlns:a16="http://schemas.microsoft.com/office/drawing/2014/main" id="{E52F35AD-0A5A-F549-978E-833218DBD01C}"/>
              </a:ext>
            </a:extLst>
          </p:cNvPr>
          <p:cNvSpPr txBox="1">
            <a:spLocks/>
          </p:cNvSpPr>
          <p:nvPr/>
        </p:nvSpPr>
        <p:spPr>
          <a:xfrm>
            <a:off x="518677" y="3116701"/>
            <a:ext cx="9490295" cy="315315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bg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bg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bg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bg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dirty="0"/>
              <a:t>Annual agency plan and account planning</a:t>
            </a:r>
          </a:p>
          <a:p>
            <a:pPr>
              <a:buClr>
                <a:schemeClr val="bg2"/>
              </a:buClr>
            </a:pPr>
            <a:r>
              <a:rPr lang="en-US" dirty="0"/>
              <a:t>Product line direction and synergy</a:t>
            </a:r>
          </a:p>
          <a:p>
            <a:pPr>
              <a:buClr>
                <a:schemeClr val="bg2"/>
              </a:buClr>
            </a:pPr>
            <a:r>
              <a:rPr lang="en-US" dirty="0"/>
              <a:t>Investigating emerging markets and technologies</a:t>
            </a:r>
          </a:p>
          <a:p>
            <a:pPr>
              <a:buClr>
                <a:schemeClr val="bg2"/>
              </a:buClr>
            </a:pPr>
            <a:r>
              <a:rPr lang="en-US" dirty="0"/>
              <a:t>Succession plan focus-business continuity</a:t>
            </a:r>
          </a:p>
          <a:p>
            <a:pPr>
              <a:buClr>
                <a:schemeClr val="bg2"/>
              </a:buClr>
            </a:pPr>
            <a:r>
              <a:rPr lang="en-US" dirty="0"/>
              <a:t>Reinvestment strategy / roadmap</a:t>
            </a:r>
          </a:p>
          <a:p>
            <a:pPr lvl="1">
              <a:buClr>
                <a:schemeClr val="bg2"/>
              </a:buClr>
            </a:pPr>
            <a:r>
              <a:rPr lang="en-US" dirty="0"/>
              <a:t>Non-traditional shift in revenue generation</a:t>
            </a:r>
          </a:p>
          <a:p>
            <a:pPr lvl="1">
              <a:buClr>
                <a:schemeClr val="bg2"/>
              </a:buClr>
            </a:pPr>
            <a:r>
              <a:rPr lang="en-US" dirty="0"/>
              <a:t>Marketing </a:t>
            </a:r>
          </a:p>
          <a:p>
            <a:pPr lvl="1">
              <a:buClr>
                <a:schemeClr val="bg2"/>
              </a:buClr>
            </a:pPr>
            <a:r>
              <a:rPr lang="en-US" dirty="0"/>
              <a:t>Sales Operations</a:t>
            </a:r>
          </a:p>
          <a:p>
            <a:pPr lvl="1">
              <a:buClr>
                <a:schemeClr val="bg2"/>
              </a:buClr>
            </a:pPr>
            <a:r>
              <a:rPr lang="en-US" dirty="0"/>
              <a:t>Training</a:t>
            </a:r>
          </a:p>
        </p:txBody>
      </p:sp>
    </p:spTree>
    <p:extLst>
      <p:ext uri="{BB962C8B-B14F-4D97-AF65-F5344CB8AC3E}">
        <p14:creationId xmlns:p14="http://schemas.microsoft.com/office/powerpoint/2010/main" val="1007517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 Placeholder 18">
            <a:extLst>
              <a:ext uri="{FF2B5EF4-FFF2-40B4-BE49-F238E27FC236}">
                <a16:creationId xmlns:a16="http://schemas.microsoft.com/office/drawing/2014/main" id="{D7CE36F2-C321-46C5-AFD9-00917224D390}"/>
              </a:ext>
            </a:extLst>
          </p:cNvPr>
          <p:cNvSpPr>
            <a:spLocks noGrp="1"/>
          </p:cNvSpPr>
          <p:nvPr>
            <p:ph type="body" sz="quarter" idx="16"/>
          </p:nvPr>
        </p:nvSpPr>
        <p:spPr/>
        <p:txBody>
          <a:bodyPr/>
          <a:lstStyle/>
          <a:p>
            <a:r>
              <a:rPr lang="en-US" dirty="0"/>
              <a:t>PLACEHOLDER TEXT</a:t>
            </a:r>
          </a:p>
        </p:txBody>
      </p:sp>
      <p:sp>
        <p:nvSpPr>
          <p:cNvPr id="3" name="Footer Placeholder 2">
            <a:extLst>
              <a:ext uri="{FF2B5EF4-FFF2-40B4-BE49-F238E27FC236}">
                <a16:creationId xmlns:a16="http://schemas.microsoft.com/office/drawing/2014/main" id="{B04C11C9-3DF6-471E-87C0-4DCED41031D4}"/>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B2228214-87DB-4B3A-BD81-9A709A69BAAC}"/>
              </a:ext>
            </a:extLst>
          </p:cNvPr>
          <p:cNvSpPr>
            <a:spLocks noGrp="1"/>
          </p:cNvSpPr>
          <p:nvPr>
            <p:ph type="sldNum" sz="quarter" idx="18"/>
          </p:nvPr>
        </p:nvSpPr>
        <p:spPr/>
        <p:txBody>
          <a:bodyPr/>
          <a:lstStyle/>
          <a:p>
            <a:fld id="{8699F50C-BE38-4BD0-BA84-9B090E1F2B9B}" type="slidenum">
              <a:rPr lang="en-US" smtClean="0"/>
              <a:pPr/>
              <a:t>20</a:t>
            </a:fld>
            <a:endParaRPr lang="en-US" dirty="0"/>
          </a:p>
        </p:txBody>
      </p:sp>
      <p:sp>
        <p:nvSpPr>
          <p:cNvPr id="18" name="Title 13">
            <a:extLst>
              <a:ext uri="{FF2B5EF4-FFF2-40B4-BE49-F238E27FC236}">
                <a16:creationId xmlns:a16="http://schemas.microsoft.com/office/drawing/2014/main" id="{92896B42-4638-40D0-8887-7AB8D1D86B3D}"/>
              </a:ext>
            </a:extLst>
          </p:cNvPr>
          <p:cNvSpPr>
            <a:spLocks noGrp="1"/>
          </p:cNvSpPr>
          <p:nvPr>
            <p:ph type="title"/>
          </p:nvPr>
        </p:nvSpPr>
        <p:spPr/>
        <p:txBody>
          <a:bodyPr/>
          <a:lstStyle/>
          <a:p>
            <a:r>
              <a:rPr lang="en-US" dirty="0"/>
              <a:t>Chart </a:t>
            </a:r>
            <a:r>
              <a:rPr lang="en-US" b="0" dirty="0"/>
              <a:t>Option</a:t>
            </a:r>
          </a:p>
        </p:txBody>
      </p:sp>
      <p:sp>
        <p:nvSpPr>
          <p:cNvPr id="33" name="Text Placeholder 32">
            <a:extLst>
              <a:ext uri="{FF2B5EF4-FFF2-40B4-BE49-F238E27FC236}">
                <a16:creationId xmlns:a16="http://schemas.microsoft.com/office/drawing/2014/main" id="{7CFD0302-279C-8A48-9E27-AD5B08D6501E}"/>
              </a:ext>
            </a:extLst>
          </p:cNvPr>
          <p:cNvSpPr>
            <a:spLocks noGrp="1"/>
          </p:cNvSpPr>
          <p:nvPr>
            <p:ph type="body" sz="quarter" idx="19"/>
          </p:nvPr>
        </p:nvSpPr>
        <p:spPr/>
        <p:txBody>
          <a:bodyPr/>
          <a:lstStyle/>
          <a:p>
            <a:pPr>
              <a:buClr>
                <a:schemeClr val="accent2"/>
              </a:buClr>
            </a:pPr>
            <a:r>
              <a:rPr lang="en-US" dirty="0"/>
              <a:t>Lorem ipsum dolor sit amet, consectetur adipiscing elit. </a:t>
            </a:r>
          </a:p>
          <a:p>
            <a:pPr>
              <a:buClr>
                <a:schemeClr val="accent2"/>
              </a:buClr>
            </a:pPr>
            <a:r>
              <a:rPr lang="en-US" dirty="0"/>
              <a:t>Ut fermentum a magna ut eleifend. Integer convallis suscipit ante eu varius. </a:t>
            </a:r>
          </a:p>
          <a:p>
            <a:pPr>
              <a:buClr>
                <a:schemeClr val="accent2"/>
              </a:buClr>
            </a:pPr>
            <a:r>
              <a:rPr lang="en-US" dirty="0"/>
              <a:t>Morbi a purus dolor. Suspendisse sit amet ipsum finibus justo viverra blandit. </a:t>
            </a:r>
          </a:p>
          <a:p>
            <a:pPr>
              <a:buClr>
                <a:schemeClr val="accent2"/>
              </a:buClr>
            </a:pPr>
            <a:r>
              <a:rPr lang="en-US" dirty="0"/>
              <a:t>Ut congue quis tortor eget sodales. </a:t>
            </a:r>
          </a:p>
        </p:txBody>
      </p:sp>
      <p:graphicFrame>
        <p:nvGraphicFramePr>
          <p:cNvPr id="34" name="Chart Placeholder 24" descr="Cylindrical chart">
            <a:extLst>
              <a:ext uri="{FF2B5EF4-FFF2-40B4-BE49-F238E27FC236}">
                <a16:creationId xmlns:a16="http://schemas.microsoft.com/office/drawing/2014/main" id="{71FC94C7-3179-A442-AB05-74D7AFF60709}"/>
              </a:ext>
            </a:extLst>
          </p:cNvPr>
          <p:cNvGraphicFramePr>
            <a:graphicFrameLocks noGrp="1"/>
          </p:cNvGraphicFramePr>
          <p:nvPr>
            <p:ph type="chart" sz="quarter" idx="10"/>
            <p:extLst>
              <p:ext uri="{D42A27DB-BD31-4B8C-83A1-F6EECF244321}">
                <p14:modId xmlns:p14="http://schemas.microsoft.com/office/powerpoint/2010/main" val="324891508"/>
              </p:ext>
            </p:extLst>
          </p:nvPr>
        </p:nvGraphicFramePr>
        <p:xfrm>
          <a:off x="5049147" y="1340797"/>
          <a:ext cx="7106973" cy="46570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0042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p:txBody>
          <a:bodyPr/>
          <a:lstStyle/>
          <a:p>
            <a:r>
              <a:rPr lang="en-US" dirty="0"/>
              <a:t>PLACEHOLDER TEXT</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21</a:t>
            </a:fld>
            <a:endParaRPr lang="en-US" dirty="0"/>
          </a:p>
        </p:txBody>
      </p:sp>
      <p:sp>
        <p:nvSpPr>
          <p:cNvPr id="13" name="Title 13">
            <a:extLst>
              <a:ext uri="{FF2B5EF4-FFF2-40B4-BE49-F238E27FC236}">
                <a16:creationId xmlns:a16="http://schemas.microsoft.com/office/drawing/2014/main" id="{F64048FA-1C7E-4BEF-8273-A6490A2211F4}"/>
              </a:ext>
            </a:extLst>
          </p:cNvPr>
          <p:cNvSpPr>
            <a:spLocks noGrp="1"/>
          </p:cNvSpPr>
          <p:nvPr>
            <p:ph type="title"/>
          </p:nvPr>
        </p:nvSpPr>
        <p:spPr/>
        <p:txBody>
          <a:bodyPr/>
          <a:lstStyle/>
          <a:p>
            <a:r>
              <a:rPr lang="en-US" dirty="0"/>
              <a:t>Table </a:t>
            </a:r>
            <a:r>
              <a:rPr lang="en-US" b="0" dirty="0"/>
              <a:t>Option</a:t>
            </a:r>
          </a:p>
        </p:txBody>
      </p:sp>
      <p:graphicFrame>
        <p:nvGraphicFramePr>
          <p:cNvPr id="19" name="Table Placeholder 10">
            <a:extLst>
              <a:ext uri="{FF2B5EF4-FFF2-40B4-BE49-F238E27FC236}">
                <a16:creationId xmlns:a16="http://schemas.microsoft.com/office/drawing/2014/main" id="{FA7555E4-6CFC-1C44-B97A-BFEC35A63419}"/>
              </a:ext>
            </a:extLst>
          </p:cNvPr>
          <p:cNvGraphicFramePr>
            <a:graphicFrameLocks noGrp="1"/>
          </p:cNvGraphicFramePr>
          <p:nvPr>
            <p:ph type="tbl" sz="quarter" idx="12"/>
            <p:extLst>
              <p:ext uri="{D42A27DB-BD31-4B8C-83A1-F6EECF244321}">
                <p14:modId xmlns:p14="http://schemas.microsoft.com/office/powerpoint/2010/main" val="3492397796"/>
              </p:ext>
            </p:extLst>
          </p:nvPr>
        </p:nvGraphicFramePr>
        <p:xfrm>
          <a:off x="609600" y="1949135"/>
          <a:ext cx="10854695" cy="3491545"/>
        </p:xfrm>
        <a:graphic>
          <a:graphicData uri="http://schemas.openxmlformats.org/drawingml/2006/table">
            <a:tbl>
              <a:tblPr firstRow="1" bandRow="1">
                <a:tableStyleId>{5C22544A-7EE6-4342-B048-85BDC9FD1C3A}</a:tableStyleId>
              </a:tblPr>
              <a:tblGrid>
                <a:gridCol w="2170939">
                  <a:extLst>
                    <a:ext uri="{9D8B030D-6E8A-4147-A177-3AD203B41FA5}">
                      <a16:colId xmlns:a16="http://schemas.microsoft.com/office/drawing/2014/main" val="4235906612"/>
                    </a:ext>
                  </a:extLst>
                </a:gridCol>
                <a:gridCol w="2170939">
                  <a:extLst>
                    <a:ext uri="{9D8B030D-6E8A-4147-A177-3AD203B41FA5}">
                      <a16:colId xmlns:a16="http://schemas.microsoft.com/office/drawing/2014/main" val="284311610"/>
                    </a:ext>
                  </a:extLst>
                </a:gridCol>
                <a:gridCol w="2170939">
                  <a:extLst>
                    <a:ext uri="{9D8B030D-6E8A-4147-A177-3AD203B41FA5}">
                      <a16:colId xmlns:a16="http://schemas.microsoft.com/office/drawing/2014/main" val="1235871454"/>
                    </a:ext>
                  </a:extLst>
                </a:gridCol>
                <a:gridCol w="2170939">
                  <a:extLst>
                    <a:ext uri="{9D8B030D-6E8A-4147-A177-3AD203B41FA5}">
                      <a16:colId xmlns:a16="http://schemas.microsoft.com/office/drawing/2014/main" val="2126728798"/>
                    </a:ext>
                  </a:extLst>
                </a:gridCol>
                <a:gridCol w="2170939">
                  <a:extLst>
                    <a:ext uri="{9D8B030D-6E8A-4147-A177-3AD203B41FA5}">
                      <a16:colId xmlns:a16="http://schemas.microsoft.com/office/drawing/2014/main" val="2084617311"/>
                    </a:ext>
                  </a:extLst>
                </a:gridCol>
              </a:tblGrid>
              <a:tr h="698309">
                <a:tc>
                  <a:txBody>
                    <a:bodyPr/>
                    <a:lstStyle/>
                    <a:p>
                      <a:pPr algn="ctr"/>
                      <a:r>
                        <a:rPr lang="en-IN" sz="1600" b="1" i="0" u="none" strike="noStrike" kern="1200" dirty="0">
                          <a:solidFill>
                            <a:srgbClr val="3F3F3F"/>
                          </a:solidFill>
                          <a:effectLst/>
                          <a:latin typeface="+mn-lt"/>
                          <a:ea typeface="+mn-ea"/>
                          <a:cs typeface="+mn-cs"/>
                        </a:rPr>
                        <a:t>COLUMN HEADING</a:t>
                      </a:r>
                      <a:r>
                        <a:rPr lang="en-IN" sz="1600" b="0" i="0" u="none" strike="noStrike" kern="1200" dirty="0">
                          <a:solidFill>
                            <a:srgbClr val="3F3F3F"/>
                          </a:solidFill>
                          <a:effectLst/>
                          <a:latin typeface="+mn-lt"/>
                          <a:ea typeface="+mn-ea"/>
                          <a:cs typeface="+mn-cs"/>
                        </a:rPr>
                        <a:t> </a:t>
                      </a:r>
                      <a:endParaRPr lang="en-IN" sz="1600" dirty="0">
                        <a:solidFill>
                          <a:srgbClr val="3F3F3F"/>
                        </a:solidFill>
                      </a:endParaRPr>
                    </a:p>
                  </a:txBody>
                  <a:tcPr marL="94257" marR="94257" anchor="ctr">
                    <a:solidFill>
                      <a:schemeClr val="accent2"/>
                    </a:solidFill>
                  </a:tcPr>
                </a:tc>
                <a:tc>
                  <a:txBody>
                    <a:bodyPr/>
                    <a:lstStyle/>
                    <a:p>
                      <a:pPr algn="ctr"/>
                      <a:r>
                        <a:rPr lang="en-IN" sz="1600" b="1" i="0" u="none" strike="noStrike" kern="1200" dirty="0">
                          <a:solidFill>
                            <a:srgbClr val="3F3F3F"/>
                          </a:solidFill>
                          <a:effectLst/>
                          <a:latin typeface="+mn-lt"/>
                          <a:ea typeface="+mn-ea"/>
                          <a:cs typeface="+mn-cs"/>
                        </a:rPr>
                        <a:t>COLUMN HEADING</a:t>
                      </a:r>
                      <a:r>
                        <a:rPr lang="en-IN" sz="1600" b="0" i="0" u="none" strike="noStrike" kern="1200" dirty="0">
                          <a:solidFill>
                            <a:srgbClr val="3F3F3F"/>
                          </a:solidFill>
                          <a:effectLst/>
                          <a:latin typeface="+mn-lt"/>
                          <a:ea typeface="+mn-ea"/>
                          <a:cs typeface="+mn-cs"/>
                        </a:rPr>
                        <a:t> </a:t>
                      </a:r>
                      <a:endParaRPr lang="en-IN" sz="1600" dirty="0">
                        <a:solidFill>
                          <a:srgbClr val="3F3F3F"/>
                        </a:solidFill>
                      </a:endParaRPr>
                    </a:p>
                  </a:txBody>
                  <a:tcPr marL="94257" marR="94257" anchor="ctr">
                    <a:solidFill>
                      <a:schemeClr val="accent2"/>
                    </a:solidFill>
                  </a:tcPr>
                </a:tc>
                <a:tc>
                  <a:txBody>
                    <a:bodyPr/>
                    <a:lstStyle/>
                    <a:p>
                      <a:pPr algn="ctr"/>
                      <a:r>
                        <a:rPr lang="en-IN" sz="1600" b="1" i="0" u="none" strike="noStrike" kern="1200" dirty="0">
                          <a:solidFill>
                            <a:srgbClr val="3F3F3F"/>
                          </a:solidFill>
                          <a:effectLst/>
                          <a:latin typeface="+mn-lt"/>
                          <a:ea typeface="+mn-ea"/>
                          <a:cs typeface="+mn-cs"/>
                        </a:rPr>
                        <a:t>COLUMN HEADING</a:t>
                      </a:r>
                      <a:r>
                        <a:rPr lang="en-IN" sz="1600" b="0" i="0" u="none" strike="noStrike" kern="1200" dirty="0">
                          <a:solidFill>
                            <a:srgbClr val="3F3F3F"/>
                          </a:solidFill>
                          <a:effectLst/>
                          <a:latin typeface="+mn-lt"/>
                          <a:ea typeface="+mn-ea"/>
                          <a:cs typeface="+mn-cs"/>
                        </a:rPr>
                        <a:t> </a:t>
                      </a:r>
                      <a:endParaRPr lang="en-IN" sz="1600" dirty="0">
                        <a:solidFill>
                          <a:srgbClr val="3F3F3F"/>
                        </a:solidFill>
                      </a:endParaRPr>
                    </a:p>
                  </a:txBody>
                  <a:tcPr marL="94257" marR="94257" anchor="ctr">
                    <a:solidFill>
                      <a:schemeClr val="accent2"/>
                    </a:solidFill>
                  </a:tcPr>
                </a:tc>
                <a:tc>
                  <a:txBody>
                    <a:bodyPr/>
                    <a:lstStyle/>
                    <a:p>
                      <a:pPr algn="ctr"/>
                      <a:r>
                        <a:rPr lang="en-IN" sz="1600" b="1" i="0" u="none" strike="noStrike" kern="1200" dirty="0">
                          <a:solidFill>
                            <a:srgbClr val="3F3F3F"/>
                          </a:solidFill>
                          <a:effectLst/>
                          <a:latin typeface="+mn-lt"/>
                          <a:ea typeface="+mn-ea"/>
                          <a:cs typeface="+mn-cs"/>
                        </a:rPr>
                        <a:t>COLUMN HEADING</a:t>
                      </a:r>
                      <a:r>
                        <a:rPr lang="en-IN" sz="1600" b="0" i="0" u="none" strike="noStrike" kern="1200" dirty="0">
                          <a:solidFill>
                            <a:srgbClr val="3F3F3F"/>
                          </a:solidFill>
                          <a:effectLst/>
                          <a:latin typeface="+mn-lt"/>
                          <a:ea typeface="+mn-ea"/>
                          <a:cs typeface="+mn-cs"/>
                        </a:rPr>
                        <a:t> </a:t>
                      </a:r>
                      <a:endParaRPr lang="en-IN" sz="1600" dirty="0">
                        <a:solidFill>
                          <a:srgbClr val="3F3F3F"/>
                        </a:solidFill>
                      </a:endParaRPr>
                    </a:p>
                  </a:txBody>
                  <a:tcPr marL="94257" marR="94257" anchor="ctr">
                    <a:solidFill>
                      <a:schemeClr val="accent2"/>
                    </a:solidFill>
                  </a:tcPr>
                </a:tc>
                <a:tc>
                  <a:txBody>
                    <a:bodyPr/>
                    <a:lstStyle/>
                    <a:p>
                      <a:pPr algn="ctr"/>
                      <a:r>
                        <a:rPr lang="en-IN" sz="1600" b="1" i="0" u="none" strike="noStrike" kern="1200" dirty="0">
                          <a:solidFill>
                            <a:srgbClr val="3F3F3F"/>
                          </a:solidFill>
                          <a:effectLst/>
                          <a:latin typeface="+mn-lt"/>
                          <a:ea typeface="+mn-ea"/>
                          <a:cs typeface="+mn-cs"/>
                        </a:rPr>
                        <a:t>COLUMN HEADING</a:t>
                      </a:r>
                      <a:r>
                        <a:rPr lang="en-IN" sz="1600" b="0" i="0" u="none" strike="noStrike" kern="1200" dirty="0">
                          <a:solidFill>
                            <a:srgbClr val="3F3F3F"/>
                          </a:solidFill>
                          <a:effectLst/>
                          <a:latin typeface="+mn-lt"/>
                          <a:ea typeface="+mn-ea"/>
                          <a:cs typeface="+mn-cs"/>
                        </a:rPr>
                        <a:t> </a:t>
                      </a:r>
                      <a:endParaRPr lang="en-IN" sz="1600" dirty="0">
                        <a:solidFill>
                          <a:srgbClr val="3F3F3F"/>
                        </a:solidFill>
                      </a:endParaRPr>
                    </a:p>
                  </a:txBody>
                  <a:tcPr marL="94257" marR="94257" anchor="ctr">
                    <a:solidFill>
                      <a:schemeClr val="accent2"/>
                    </a:solidFill>
                  </a:tcPr>
                </a:tc>
                <a:extLst>
                  <a:ext uri="{0D108BD9-81ED-4DB2-BD59-A6C34878D82A}">
                    <a16:rowId xmlns:a16="http://schemas.microsoft.com/office/drawing/2014/main" val="2215579220"/>
                  </a:ext>
                </a:extLst>
              </a:tr>
              <a:tr h="698309">
                <a:tc>
                  <a:txBody>
                    <a:bodyPr/>
                    <a:lstStyle/>
                    <a:p>
                      <a:r>
                        <a:rPr lang="en-IN" sz="1600" b="1" i="0" u="none" strike="noStrike" kern="1200" dirty="0">
                          <a:solidFill>
                            <a:schemeClr val="tx1"/>
                          </a:solidFill>
                          <a:effectLst/>
                          <a:latin typeface="+mn-lt"/>
                          <a:ea typeface="+mn-ea"/>
                          <a:cs typeface="+mn-cs"/>
                        </a:rPr>
                        <a:t>ROW HEADING</a:t>
                      </a:r>
                      <a:r>
                        <a:rPr lang="en-IN" sz="1600" b="0" i="0" u="none" strike="noStrike" kern="1200" dirty="0">
                          <a:solidFill>
                            <a:schemeClr val="tx1"/>
                          </a:solidFill>
                          <a:effectLst/>
                          <a:latin typeface="+mn-lt"/>
                          <a:ea typeface="+mn-ea"/>
                          <a:cs typeface="+mn-cs"/>
                        </a:rPr>
                        <a:t> </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IN" sz="1600" b="0" i="0" u="none" strike="noStrike" kern="1200" dirty="0">
                          <a:solidFill>
                            <a:schemeClr val="tx1"/>
                          </a:solidFill>
                          <a:effectLst/>
                          <a:latin typeface="+mn-lt"/>
                          <a:ea typeface="+mn-ea"/>
                          <a:cs typeface="+mn-cs"/>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kern="1200" dirty="0">
                          <a:solidFill>
                            <a:schemeClr val="tx1"/>
                          </a:solidFill>
                          <a:effectLst/>
                          <a:latin typeface="+mn-lt"/>
                          <a:ea typeface="+mn-ea"/>
                          <a:cs typeface="+mn-cs"/>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kern="1200" dirty="0">
                          <a:solidFill>
                            <a:schemeClr val="tx1"/>
                          </a:solidFill>
                          <a:effectLst/>
                          <a:latin typeface="+mn-lt"/>
                          <a:ea typeface="+mn-ea"/>
                          <a:cs typeface="+mn-cs"/>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kern="1200" dirty="0">
                          <a:solidFill>
                            <a:schemeClr val="tx1"/>
                          </a:solidFill>
                          <a:effectLst/>
                          <a:latin typeface="+mn-lt"/>
                          <a:ea typeface="+mn-ea"/>
                          <a:cs typeface="+mn-cs"/>
                        </a:rPr>
                        <a:t>Row text</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516563405"/>
                  </a:ext>
                </a:extLst>
              </a:tr>
              <a:tr h="698309">
                <a:tc>
                  <a:txBody>
                    <a:bodyPr/>
                    <a:lstStyle/>
                    <a:p>
                      <a:r>
                        <a:rPr lang="en-IN" sz="1600" b="1" i="0" u="none" strike="noStrike" kern="1200" dirty="0">
                          <a:solidFill>
                            <a:schemeClr val="tx1"/>
                          </a:solidFill>
                          <a:effectLst/>
                          <a:latin typeface="+mn-lt"/>
                          <a:ea typeface="+mn-ea"/>
                          <a:cs typeface="+mn-cs"/>
                        </a:rPr>
                        <a:t>ROW HEADING</a:t>
                      </a:r>
                      <a:r>
                        <a:rPr lang="en-IN" sz="1600" b="0" i="0" u="none" strike="noStrike" kern="1200" dirty="0">
                          <a:solidFill>
                            <a:schemeClr val="tx1"/>
                          </a:solidFill>
                          <a:effectLst/>
                          <a:latin typeface="+mn-lt"/>
                          <a:ea typeface="+mn-ea"/>
                          <a:cs typeface="+mn-cs"/>
                        </a:rPr>
                        <a:t> </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907125693"/>
                  </a:ext>
                </a:extLst>
              </a:tr>
              <a:tr h="698309">
                <a:tc>
                  <a:txBody>
                    <a:bodyPr/>
                    <a:lstStyle/>
                    <a:p>
                      <a:r>
                        <a:rPr lang="en-IN" sz="1600" b="1" i="0" u="none" strike="noStrike" kern="1200" dirty="0">
                          <a:solidFill>
                            <a:schemeClr val="tx1"/>
                          </a:solidFill>
                          <a:effectLst/>
                          <a:latin typeface="+mn-lt"/>
                          <a:ea typeface="+mn-ea"/>
                          <a:cs typeface="+mn-cs"/>
                        </a:rPr>
                        <a:t>ROW HEADING</a:t>
                      </a:r>
                      <a:r>
                        <a:rPr lang="en-IN" sz="1600" b="0" i="0" u="none" strike="noStrike" kern="1200" dirty="0">
                          <a:solidFill>
                            <a:schemeClr val="tx1"/>
                          </a:solidFill>
                          <a:effectLst/>
                          <a:latin typeface="+mn-lt"/>
                          <a:ea typeface="+mn-ea"/>
                          <a:cs typeface="+mn-cs"/>
                        </a:rPr>
                        <a:t> </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Row text</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955032543"/>
                  </a:ext>
                </a:extLst>
              </a:tr>
              <a:tr h="698309">
                <a:tc>
                  <a:txBody>
                    <a:bodyPr/>
                    <a:lstStyle/>
                    <a:p>
                      <a:r>
                        <a:rPr lang="en-IN" sz="1600" b="1" i="0" u="none" strike="noStrike" kern="1200" dirty="0">
                          <a:solidFill>
                            <a:schemeClr val="tx1"/>
                          </a:solidFill>
                          <a:effectLst/>
                          <a:latin typeface="+mn-lt"/>
                          <a:ea typeface="+mn-ea"/>
                          <a:cs typeface="+mn-cs"/>
                        </a:rPr>
                        <a:t>ROW HEADING</a:t>
                      </a:r>
                      <a:r>
                        <a:rPr lang="en-IN" sz="1600" b="0" i="0" u="none" strike="noStrike" kern="1200" dirty="0">
                          <a:solidFill>
                            <a:schemeClr val="tx1"/>
                          </a:solidFill>
                          <a:effectLst/>
                          <a:latin typeface="+mn-lt"/>
                          <a:ea typeface="+mn-ea"/>
                          <a:cs typeface="+mn-cs"/>
                        </a:rPr>
                        <a:t> </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IN" sz="1600" b="0" i="0" u="none" strike="noStrike" dirty="0">
                          <a:solidFill>
                            <a:schemeClr val="tx1"/>
                          </a:solidFill>
                          <a:effectLst/>
                          <a:latin typeface="+mn-lt"/>
                        </a:rPr>
                        <a:t>123.45</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123.45</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123.45</a:t>
                      </a:r>
                      <a:endParaRPr lang="en-IN" sz="1600" dirty="0">
                        <a:solidFill>
                          <a:schemeClr val="tx1"/>
                        </a:solidFill>
                        <a:latin typeface="+mn-lt"/>
                      </a:endParaRPr>
                    </a:p>
                  </a:txBody>
                  <a:tcPr marL="94257" marR="94257" anchor="ctr">
                    <a:solidFill>
                      <a:schemeClr val="accent3"/>
                    </a:solidFill>
                  </a:tcPr>
                </a:tc>
                <a:tc>
                  <a:txBody>
                    <a:bodyPr/>
                    <a:lstStyle/>
                    <a:p>
                      <a:pPr algn="ctr"/>
                      <a:r>
                        <a:rPr lang="en-IN" sz="1600" b="0" i="0" u="none" strike="noStrike" dirty="0">
                          <a:solidFill>
                            <a:schemeClr val="tx1"/>
                          </a:solidFill>
                          <a:effectLst/>
                          <a:latin typeface="+mn-lt"/>
                        </a:rPr>
                        <a:t>123.45</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684881273"/>
                  </a:ext>
                </a:extLst>
              </a:tr>
            </a:tbl>
          </a:graphicData>
        </a:graphic>
      </p:graphicFrame>
    </p:spTree>
    <p:extLst>
      <p:ext uri="{BB962C8B-B14F-4D97-AF65-F5344CB8AC3E}">
        <p14:creationId xmlns:p14="http://schemas.microsoft.com/office/powerpoint/2010/main" val="2973707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6611344-9447-438E-873C-299AF4110B03}"/>
              </a:ext>
            </a:extLst>
          </p:cNvPr>
          <p:cNvSpPr>
            <a:spLocks noGrp="1"/>
          </p:cNvSpPr>
          <p:nvPr>
            <p:ph type="body" sz="quarter" idx="15"/>
          </p:nvPr>
        </p:nvSpPr>
        <p:spPr/>
        <p:txBody>
          <a:bodyPr/>
          <a:lstStyle/>
          <a:p>
            <a:r>
              <a:rPr lang="en-US" dirty="0"/>
              <a:t>First Last</a:t>
            </a:r>
          </a:p>
        </p:txBody>
      </p:sp>
      <p:sp>
        <p:nvSpPr>
          <p:cNvPr id="15" name="Text Placeholder 14">
            <a:extLst>
              <a:ext uri="{FF2B5EF4-FFF2-40B4-BE49-F238E27FC236}">
                <a16:creationId xmlns:a16="http://schemas.microsoft.com/office/drawing/2014/main" id="{7A3FB895-3D21-4707-8EDE-3F825906DE41}"/>
              </a:ext>
            </a:extLst>
          </p:cNvPr>
          <p:cNvSpPr>
            <a:spLocks noGrp="1"/>
          </p:cNvSpPr>
          <p:nvPr>
            <p:ph type="body" sz="quarter" idx="16"/>
          </p:nvPr>
        </p:nvSpPr>
        <p:spPr/>
        <p:txBody>
          <a:bodyPr/>
          <a:lstStyle/>
          <a:p>
            <a:r>
              <a:rPr lang="en-US" dirty="0"/>
              <a:t>(555) 555 1234</a:t>
            </a:r>
          </a:p>
        </p:txBody>
      </p:sp>
      <p:sp>
        <p:nvSpPr>
          <p:cNvPr id="23" name="Text Placeholder 22">
            <a:extLst>
              <a:ext uri="{FF2B5EF4-FFF2-40B4-BE49-F238E27FC236}">
                <a16:creationId xmlns:a16="http://schemas.microsoft.com/office/drawing/2014/main" id="{A0B41C33-430D-4B31-A546-F85646919475}"/>
              </a:ext>
            </a:extLst>
          </p:cNvPr>
          <p:cNvSpPr>
            <a:spLocks noGrp="1"/>
          </p:cNvSpPr>
          <p:nvPr>
            <p:ph type="body" sz="quarter" idx="17"/>
          </p:nvPr>
        </p:nvSpPr>
        <p:spPr/>
        <p:txBody>
          <a:bodyPr/>
          <a:lstStyle/>
          <a:p>
            <a:r>
              <a:rPr lang="en-US" dirty="0" err="1"/>
              <a:t>email@domain.com</a:t>
            </a:r>
            <a:endParaRPr lang="en-US" dirty="0"/>
          </a:p>
        </p:txBody>
      </p:sp>
      <p:sp>
        <p:nvSpPr>
          <p:cNvPr id="24" name="Text Placeholder 23">
            <a:extLst>
              <a:ext uri="{FF2B5EF4-FFF2-40B4-BE49-F238E27FC236}">
                <a16:creationId xmlns:a16="http://schemas.microsoft.com/office/drawing/2014/main" id="{E62065D0-127B-4884-9760-D1FFEC38A6F9}"/>
              </a:ext>
            </a:extLst>
          </p:cNvPr>
          <p:cNvSpPr>
            <a:spLocks noGrp="1"/>
          </p:cNvSpPr>
          <p:nvPr>
            <p:ph type="body" sz="quarter" idx="18"/>
          </p:nvPr>
        </p:nvSpPr>
        <p:spPr/>
        <p:txBody>
          <a:bodyPr/>
          <a:lstStyle/>
          <a:p>
            <a:r>
              <a:rPr lang="en-US" dirty="0" err="1"/>
              <a:t>www.nemra.org</a:t>
            </a:r>
            <a:endParaRPr lang="en-US" dirty="0"/>
          </a:p>
        </p:txBody>
      </p:sp>
      <p:pic>
        <p:nvPicPr>
          <p:cNvPr id="18" name="Picture Placeholder 16" title="Building image">
            <a:extLst>
              <a:ext uri="{FF2B5EF4-FFF2-40B4-BE49-F238E27FC236}">
                <a16:creationId xmlns:a16="http://schemas.microsoft.com/office/drawing/2014/main" id="{BA026684-ED32-4C82-8EFB-03E9E047EA33}"/>
              </a:ext>
              <a:ext uri="{C183D7F6-B498-43B3-948B-1728B52AA6E4}">
                <adec:decorative xmlns:adec="http://schemas.microsoft.com/office/drawing/2017/decorative" val="0"/>
              </a:ext>
            </a:extLst>
          </p:cNvPr>
          <p:cNvPicPr>
            <a:picLocks noGrp="1" noChangeAspect="1"/>
          </p:cNvPicPr>
          <p:nvPr>
            <p:ph type="pic" sz="quarter" idx="13"/>
          </p:nvPr>
        </p:nvPicPr>
        <p:blipFill>
          <a:blip r:embed="rId2"/>
          <a:srcRect l="20743" r="20743"/>
          <a:stretch>
            <a:fillRect/>
          </a:stretch>
        </p:blipFill>
        <p:spPr/>
      </p:pic>
      <p:sp>
        <p:nvSpPr>
          <p:cNvPr id="8" name="Title 7">
            <a:extLst>
              <a:ext uri="{FF2B5EF4-FFF2-40B4-BE49-F238E27FC236}">
                <a16:creationId xmlns:a16="http://schemas.microsoft.com/office/drawing/2014/main" id="{8B6C5EAB-81FF-4827-A160-22F4363C611A}"/>
              </a:ext>
            </a:extLst>
          </p:cNvPr>
          <p:cNvSpPr>
            <a:spLocks noGrp="1"/>
          </p:cNvSpPr>
          <p:nvPr>
            <p:ph type="ctrTitle"/>
          </p:nvPr>
        </p:nvSpPr>
        <p:spPr/>
        <p:txBody>
          <a:bodyPr/>
          <a:lstStyle/>
          <a:p>
            <a:r>
              <a:rPr lang="en-US" dirty="0"/>
              <a:t>Thank </a:t>
            </a:r>
            <a:r>
              <a:rPr lang="en-US" b="0" dirty="0"/>
              <a:t>You.</a:t>
            </a:r>
          </a:p>
        </p:txBody>
      </p:sp>
      <p:sp>
        <p:nvSpPr>
          <p:cNvPr id="19" name="Hexagon 18">
            <a:extLst>
              <a:ext uri="{FF2B5EF4-FFF2-40B4-BE49-F238E27FC236}">
                <a16:creationId xmlns:a16="http://schemas.microsoft.com/office/drawing/2014/main" id="{7CE8B54A-D8B2-498F-ACFB-31AC2DEB83FA}"/>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D6E86452-6AEA-4380-9682-AB26317ADB62}"/>
              </a:ext>
            </a:extLst>
          </p:cNvPr>
          <p:cNvSpPr txBox="1"/>
          <p:nvPr/>
        </p:nvSpPr>
        <p:spPr>
          <a:xfrm>
            <a:off x="3106340" y="3275110"/>
            <a:ext cx="1559722" cy="307777"/>
          </a:xfrm>
          <a:prstGeom prst="rect">
            <a:avLst/>
          </a:prstGeom>
          <a:noFill/>
        </p:spPr>
        <p:txBody>
          <a:bodyPr wrap="none" rtlCol="0">
            <a:spAutoFit/>
          </a:bodyPr>
          <a:lstStyle/>
          <a:p>
            <a:r>
              <a:rPr lang="en-US" sz="1400" dirty="0">
                <a:solidFill>
                  <a:srgbClr val="FF0000"/>
                </a:solidFill>
                <a:latin typeface="Calibri Light" panose="020F0302020204030204" pitchFamily="34" charset="0"/>
                <a:cs typeface="Calibri Light" panose="020F0302020204030204" pitchFamily="34" charset="0"/>
              </a:rPr>
              <a:t>Put Your Logo Here</a:t>
            </a:r>
          </a:p>
        </p:txBody>
      </p:sp>
      <p:pic>
        <p:nvPicPr>
          <p:cNvPr id="2" name="Picture 1">
            <a:extLst>
              <a:ext uri="{FF2B5EF4-FFF2-40B4-BE49-F238E27FC236}">
                <a16:creationId xmlns:a16="http://schemas.microsoft.com/office/drawing/2014/main" id="{ECFD6D8F-0C38-4E1A-5F52-5D9102861EDA}"/>
              </a:ext>
            </a:extLst>
          </p:cNvPr>
          <p:cNvPicPr>
            <a:picLocks noChangeAspect="1"/>
          </p:cNvPicPr>
          <p:nvPr/>
        </p:nvPicPr>
        <p:blipFill>
          <a:blip r:embed="rId3"/>
          <a:srcRect/>
          <a:stretch/>
        </p:blipFill>
        <p:spPr>
          <a:xfrm>
            <a:off x="9575377" y="5579219"/>
            <a:ext cx="2179086" cy="1002161"/>
          </a:xfrm>
          <a:prstGeom prst="rect">
            <a:avLst/>
          </a:prstGeom>
        </p:spPr>
      </p:pic>
    </p:spTree>
    <p:extLst>
      <p:ext uri="{BB962C8B-B14F-4D97-AF65-F5344CB8AC3E}">
        <p14:creationId xmlns:p14="http://schemas.microsoft.com/office/powerpoint/2010/main" val="2260955757"/>
      </p:ext>
    </p:extLst>
  </p:cSld>
  <p:clrMapOvr>
    <a:masterClrMapping/>
  </p:clrMapOvr>
</p:sld>
</file>

<file path=ppt/theme/theme1.xml><?xml version="1.0" encoding="utf-8"?>
<a:theme xmlns:a="http://schemas.openxmlformats.org/drawingml/2006/main" name="Office Theme">
  <a:themeElements>
    <a:clrScheme name="Custom 35">
      <a:dk1>
        <a:srgbClr val="3F3F3F"/>
      </a:dk1>
      <a:lt1>
        <a:srgbClr val="FFFFFF"/>
      </a:lt1>
      <a:dk2>
        <a:srgbClr val="F2F2F2"/>
      </a:dk2>
      <a:lt2>
        <a:srgbClr val="A5A5A5"/>
      </a:lt2>
      <a:accent1>
        <a:srgbClr val="0B6BC3"/>
      </a:accent1>
      <a:accent2>
        <a:srgbClr val="51863C"/>
      </a:accent2>
      <a:accent3>
        <a:srgbClr val="FFFFFF"/>
      </a:accent3>
      <a:accent4>
        <a:srgbClr val="3E3F3E"/>
      </a:accent4>
      <a:accent5>
        <a:srgbClr val="51863C"/>
      </a:accent5>
      <a:accent6>
        <a:srgbClr val="3E3F3E"/>
      </a:accent6>
      <a:hlink>
        <a:srgbClr val="A6D05C"/>
      </a:hlink>
      <a:folHlink>
        <a:srgbClr val="A0A2AE"/>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89027928_Hexagon presentation dark_AAS_v4" id="{00715B48-F6B0-4FD0-BA2D-34714F23D55A}" vid="{445656DE-313E-4A78-B834-A775A8573B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285CC89F0CD7458A2A8235B983E4A4" ma:contentTypeVersion="14" ma:contentTypeDescription="Create a new document." ma:contentTypeScope="" ma:versionID="4c50734e8d0c6b47147cca5861fad946">
  <xsd:schema xmlns:xsd="http://www.w3.org/2001/XMLSchema" xmlns:xs="http://www.w3.org/2001/XMLSchema" xmlns:p="http://schemas.microsoft.com/office/2006/metadata/properties" xmlns:ns2="517a61fa-7cf4-4639-bcf1-4aea51c633c1" xmlns:ns3="cc2a51ab-a8cc-4831-8662-37a57ccb96b2" targetNamespace="http://schemas.microsoft.com/office/2006/metadata/properties" ma:root="true" ma:fieldsID="c9b0b9bb5601a6ce27c1a18a3820a482" ns2:_="" ns3:_="">
    <xsd:import namespace="517a61fa-7cf4-4639-bcf1-4aea51c633c1"/>
    <xsd:import namespace="cc2a51ab-a8cc-4831-8662-37a57ccb96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7a61fa-7cf4-4639-bcf1-4aea51c633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9314272-9182-42e9-b043-2a5b367bacb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2a51ab-a8cc-4831-8662-37a57ccb96b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b391cb-9a5a-4fda-a8ea-21c1493bb731}" ma:internalName="TaxCatchAll" ma:showField="CatchAllData" ma:web="cc2a51ab-a8cc-4831-8662-37a57ccb96b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c2a51ab-a8cc-4831-8662-37a57ccb96b2" xsi:nil="true"/>
    <lcf76f155ced4ddcb4097134ff3c332f xmlns="517a61fa-7cf4-4639-bcf1-4aea51c633c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B759597-1FA4-4F46-9BA8-01240C56026E}">
  <ds:schemaRefs>
    <ds:schemaRef ds:uri="http://schemas.microsoft.com/sharepoint/v3/contenttype/forms"/>
  </ds:schemaRefs>
</ds:datastoreItem>
</file>

<file path=customXml/itemProps2.xml><?xml version="1.0" encoding="utf-8"?>
<ds:datastoreItem xmlns:ds="http://schemas.openxmlformats.org/officeDocument/2006/customXml" ds:itemID="{F600F09C-FF0A-476D-AD40-EC71F3E9A2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7a61fa-7cf4-4639-bcf1-4aea51c633c1"/>
    <ds:schemaRef ds:uri="cc2a51ab-a8cc-4831-8662-37a57ccb96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40343A-75DB-4E03-95EA-4A75BA0D7FF2}">
  <ds:schemaRefs>
    <ds:schemaRef ds:uri="http://purl.org/dc/terms/"/>
    <ds:schemaRef ds:uri="http://www.w3.org/XML/1998/namespace"/>
    <ds:schemaRef ds:uri="http://schemas.microsoft.com/office/2006/documentManagement/types"/>
    <ds:schemaRef ds:uri="517a61fa-7cf4-4639-bcf1-4aea51c633c1"/>
    <ds:schemaRef ds:uri="http://purl.org/dc/elements/1.1/"/>
    <ds:schemaRef ds:uri="http://schemas.microsoft.com/office/infopath/2007/PartnerControls"/>
    <ds:schemaRef ds:uri="cc2a51ab-a8cc-4831-8662-37a57ccb96b2"/>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1405</Words>
  <Application>Microsoft Macintosh PowerPoint</Application>
  <PresentationFormat>Widescreen</PresentationFormat>
  <Paragraphs>207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Gill Sans SemiBold</vt:lpstr>
      <vt:lpstr>Times New Roman</vt:lpstr>
      <vt:lpstr>Office Theme</vt:lpstr>
      <vt:lpstr>Customize this Template  NEMRA has developed this sample PowerPoint template for use by NEMRA Rep members as either a presentation or ‘leave-behind marketing piece” for use in your One-on-One meetings at the Annual Conference.     This template was designed to guide you through the process of creating a personalized presentation with a focus on the 5 pillars of the Rep of the Future.  All slide content contains placeholder text and should be used as a guide to populate content specific to your Rep Agency. Slide titles can be edited as well.   You can insert slides as needed to create your presentation, and the correct branding and formatting will be maintained for you.  This template slides as follows: Title Slide Quick Facts Strategy ROTF Pillars  Technology  Expertise  Marketing  Demand Generation  Planning Example of Slide with Chart  Example of Slide with Table  </vt:lpstr>
      <vt:lpstr>[enter REP AGENCY NAME]</vt:lpstr>
      <vt:lpstr>Title Goes Here</vt:lpstr>
      <vt:lpstr>Quick Facts</vt:lpstr>
      <vt:lpstr>Quick Facts 2</vt:lpstr>
      <vt:lpstr>Agency Overview</vt:lpstr>
      <vt:lpstr>Agency Overview</vt:lpstr>
      <vt:lpstr>Technology </vt:lpstr>
      <vt:lpstr>Technology</vt:lpstr>
      <vt:lpstr>Expertise</vt:lpstr>
      <vt:lpstr>Expertise</vt:lpstr>
      <vt:lpstr>Expertise (cont.)</vt:lpstr>
      <vt:lpstr>Marketing</vt:lpstr>
      <vt:lpstr>Marketing</vt:lpstr>
      <vt:lpstr>Marketing (cont.)</vt:lpstr>
      <vt:lpstr>Demand Generation</vt:lpstr>
      <vt:lpstr>Demand Generation</vt:lpstr>
      <vt:lpstr>Planning</vt:lpstr>
      <vt:lpstr>Planning</vt:lpstr>
      <vt:lpstr>Chart Option</vt:lpstr>
      <vt:lpstr>Table Option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
  <cp:revision>1</cp:revision>
  <dcterms:created xsi:type="dcterms:W3CDTF">2020-08-12T16:22:46Z</dcterms:created>
  <dcterms:modified xsi:type="dcterms:W3CDTF">2023-08-15T16:42:52Z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0x0101004E285CC89F0CD7458A2A8235B983E4A4</vt:lpwstr>
  </property>
  <property fmtid="{D5CDD505-2E9C-101B-9397-08002B2CF9AE}" pid="3" name="MediaServiceImageTags">
    <vt:lpwstr/>
  </property>
</Properties>
</file>