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1"/>
  </p:sldMasterIdLst>
  <p:notesMasterIdLst>
    <p:notesMasterId r:id="rId16"/>
  </p:notesMasterIdLst>
  <p:sldIdLst>
    <p:sldId id="256" r:id="rId2"/>
    <p:sldId id="313" r:id="rId3"/>
    <p:sldId id="311" r:id="rId4"/>
    <p:sldId id="314" r:id="rId5"/>
    <p:sldId id="315" r:id="rId6"/>
    <p:sldId id="327" r:id="rId7"/>
    <p:sldId id="328" r:id="rId8"/>
    <p:sldId id="325" r:id="rId9"/>
    <p:sldId id="331" r:id="rId10"/>
    <p:sldId id="330" r:id="rId11"/>
    <p:sldId id="332" r:id="rId12"/>
    <p:sldId id="333" r:id="rId13"/>
    <p:sldId id="334" r:id="rId14"/>
    <p:sldId id="335" r:id="rId15"/>
  </p:sldIdLst>
  <p:sldSz cx="9144000" cy="5143500" type="screen16x9"/>
  <p:notesSz cx="6858000" cy="9144000"/>
  <p:embeddedFontLst>
    <p:embeddedFont>
      <p:font typeface="Barlow"/>
      <p:regular r:id="rId17"/>
      <p:bold r:id="rId17"/>
      <p:italic r:id="rId17"/>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7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85D4C-50F7-4D3C-BA16-3ADED673AA50}">
  <a:tblStyle styleId="{72785D4C-50F7-4D3C-BA16-3ADED673AA5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75" d="100"/>
          <a:sy n="175" d="100"/>
        </p:scale>
        <p:origin x="34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NUL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29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69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41225" y="1310875"/>
            <a:ext cx="6509100" cy="2521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321985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77500" y="393525"/>
            <a:ext cx="78729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1182200" y="393475"/>
            <a:ext cx="6739500" cy="806700"/>
          </a:xfrm>
          <a:prstGeom prst="rect">
            <a:avLst/>
          </a:prstGeom>
          <a:no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46" name="Google Shape;46;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pPr lvl="0"/>
            <a:r>
              <a:rPr lang="en-US"/>
              <a:t>Edit Master text styles</a:t>
            </a:r>
          </a:p>
        </p:txBody>
      </p:sp>
      <p:sp>
        <p:nvSpPr>
          <p:cNvPr id="47" name="Google Shape;47;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pPr lvl="0"/>
            <a:r>
              <a:rPr lang="en-US"/>
              <a:t>Edit Master text styles</a:t>
            </a:r>
          </a:p>
        </p:txBody>
      </p:sp>
      <p:sp>
        <p:nvSpPr>
          <p:cNvPr id="48" name="Google Shape;48;p7"/>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95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0"/>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p:nvPr/>
        </p:nvSpPr>
        <p:spPr>
          <a:xfrm>
            <a:off x="877500" y="4356125"/>
            <a:ext cx="7479300" cy="393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txBox="1">
            <a:spLocks noGrp="1"/>
          </p:cNvSpPr>
          <p:nvPr>
            <p:ph type="body" idx="1"/>
          </p:nvPr>
        </p:nvSpPr>
        <p:spPr>
          <a:xfrm>
            <a:off x="1182200" y="4356200"/>
            <a:ext cx="7174500" cy="393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Clr>
                <a:srgbClr val="FFFFFF"/>
              </a:buClr>
              <a:buSzPts val="1600"/>
              <a:buNone/>
              <a:defRPr sz="1600">
                <a:solidFill>
                  <a:srgbClr val="FFFFFF"/>
                </a:solidFill>
              </a:defRPr>
            </a:lvl1pPr>
          </a:lstStyle>
          <a:p>
            <a:pPr lvl="0"/>
            <a:r>
              <a:rPr lang="en-US"/>
              <a:t>Edit Master text styles</a:t>
            </a:r>
          </a:p>
        </p:txBody>
      </p:sp>
      <p:sp>
        <p:nvSpPr>
          <p:cNvPr id="72" name="Google Shape;72;p10"/>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73" name="Google Shape;73;p10"/>
          <p:cNvSpPr/>
          <p:nvPr/>
        </p:nvSpPr>
        <p:spPr>
          <a:xfrm>
            <a:off x="7963200" y="4356125"/>
            <a:ext cx="393600" cy="3936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959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5">
            <a:alphaModFix amt="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chemeClr val="lt1"/>
                </a:solidFill>
                <a:latin typeface="Barlow"/>
                <a:ea typeface="Barlow"/>
                <a:cs typeface="Barlow"/>
                <a:sym typeface="Barlow"/>
              </a:defRPr>
            </a:lvl1pPr>
            <a:lvl2pPr lvl="1" algn="ctr">
              <a:buNone/>
              <a:defRPr sz="1200" b="1">
                <a:solidFill>
                  <a:schemeClr val="lt1"/>
                </a:solidFill>
                <a:latin typeface="Barlow"/>
                <a:ea typeface="Barlow"/>
                <a:cs typeface="Barlow"/>
                <a:sym typeface="Barlow"/>
              </a:defRPr>
            </a:lvl2pPr>
            <a:lvl3pPr lvl="2" algn="ctr">
              <a:buNone/>
              <a:defRPr sz="1200" b="1">
                <a:solidFill>
                  <a:schemeClr val="lt1"/>
                </a:solidFill>
                <a:latin typeface="Barlow"/>
                <a:ea typeface="Barlow"/>
                <a:cs typeface="Barlow"/>
                <a:sym typeface="Barlow"/>
              </a:defRPr>
            </a:lvl3pPr>
            <a:lvl4pPr lvl="3" algn="ctr">
              <a:buNone/>
              <a:defRPr sz="1200" b="1">
                <a:solidFill>
                  <a:schemeClr val="lt1"/>
                </a:solidFill>
                <a:latin typeface="Barlow"/>
                <a:ea typeface="Barlow"/>
                <a:cs typeface="Barlow"/>
                <a:sym typeface="Barlow"/>
              </a:defRPr>
            </a:lvl4pPr>
            <a:lvl5pPr lvl="4" algn="ctr">
              <a:buNone/>
              <a:defRPr sz="1200" b="1">
                <a:solidFill>
                  <a:schemeClr val="lt1"/>
                </a:solidFill>
                <a:latin typeface="Barlow"/>
                <a:ea typeface="Barlow"/>
                <a:cs typeface="Barlow"/>
                <a:sym typeface="Barlow"/>
              </a:defRPr>
            </a:lvl5pPr>
            <a:lvl6pPr lvl="5" algn="ctr">
              <a:buNone/>
              <a:defRPr sz="1200" b="1">
                <a:solidFill>
                  <a:schemeClr val="lt1"/>
                </a:solidFill>
                <a:latin typeface="Barlow"/>
                <a:ea typeface="Barlow"/>
                <a:cs typeface="Barlow"/>
                <a:sym typeface="Barlow"/>
              </a:defRPr>
            </a:lvl6pPr>
            <a:lvl7pPr lvl="6" algn="ctr">
              <a:buNone/>
              <a:defRPr sz="1200" b="1">
                <a:solidFill>
                  <a:schemeClr val="lt1"/>
                </a:solidFill>
                <a:latin typeface="Barlow"/>
                <a:ea typeface="Barlow"/>
                <a:cs typeface="Barlow"/>
                <a:sym typeface="Barlow"/>
              </a:defRPr>
            </a:lvl7pPr>
            <a:lvl8pPr lvl="7" algn="ctr">
              <a:buNone/>
              <a:defRPr sz="1200" b="1">
                <a:solidFill>
                  <a:schemeClr val="lt1"/>
                </a:solidFill>
                <a:latin typeface="Barlow"/>
                <a:ea typeface="Barlow"/>
                <a:cs typeface="Barlow"/>
                <a:sym typeface="Barlow"/>
              </a:defRPr>
            </a:lvl8pPr>
            <a:lvl9pPr lvl="8" algn="ctr">
              <a:buNone/>
              <a:defRPr sz="1200" b="1">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Service Provider Playbook</a:t>
            </a:r>
            <a:endParaRPr dirty="0"/>
          </a:p>
        </p:txBody>
      </p:sp>
      <p:sp>
        <p:nvSpPr>
          <p:cNvPr id="2" name="TextBox 1">
            <a:extLst>
              <a:ext uri="{FF2B5EF4-FFF2-40B4-BE49-F238E27FC236}">
                <a16:creationId xmlns:a16="http://schemas.microsoft.com/office/drawing/2014/main" id="{3A278C1C-67A6-1546-BE51-36E740017647}"/>
              </a:ext>
            </a:extLst>
          </p:cNvPr>
          <p:cNvSpPr txBox="1"/>
          <p:nvPr/>
        </p:nvSpPr>
        <p:spPr>
          <a:xfrm>
            <a:off x="1999281" y="1046136"/>
            <a:ext cx="184731" cy="307777"/>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8F75A09F-037B-1A46-9C34-3BD8C5FDF0C3}"/>
              </a:ext>
            </a:extLst>
          </p:cNvPr>
          <p:cNvPicPr>
            <a:picLocks noChangeAspect="1"/>
          </p:cNvPicPr>
          <p:nvPr/>
        </p:nvPicPr>
        <p:blipFill>
          <a:blip r:embed="rId3"/>
          <a:stretch>
            <a:fillRect/>
          </a:stretch>
        </p:blipFill>
        <p:spPr>
          <a:xfrm>
            <a:off x="47283" y="47755"/>
            <a:ext cx="2136730" cy="801095"/>
          </a:xfrm>
          <a:prstGeom prst="rect">
            <a:avLst/>
          </a:prstGeom>
        </p:spPr>
      </p:pic>
    </p:spTree>
    <p:extLst>
      <p:ext uri="{BB962C8B-B14F-4D97-AF65-F5344CB8AC3E}">
        <p14:creationId xmlns:p14="http://schemas.microsoft.com/office/powerpoint/2010/main" val="367547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Strategic X  |  </a:t>
            </a:r>
            <a:r>
              <a:rPr lang="en-US" dirty="0"/>
              <a:t>NEMRA Marketing Services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Strategic X</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99981" y="769149"/>
            <a:ext cx="3045639"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SzPct val="90000"/>
              <a:buFont typeface="Arial" panose="020B0604020202020204" pitchFamily="34" charset="0"/>
              <a:buChar char="•"/>
            </a:pPr>
            <a:r>
              <a:rPr lang="en-US" dirty="0">
                <a:solidFill>
                  <a:schemeClr val="tx1"/>
                </a:solidFill>
              </a:rPr>
              <a:t>Strategic X Marketing is a full-service marketing firm that helps you do more – with the results you expect. </a:t>
            </a:r>
          </a:p>
          <a:p>
            <a:pPr marL="285750" indent="-285750">
              <a:spcBef>
                <a:spcPts val="600"/>
              </a:spcBef>
              <a:buClr>
                <a:schemeClr val="tx1"/>
              </a:buClr>
              <a:buSzPct val="90000"/>
              <a:buFont typeface="Arial" panose="020B0604020202020204" pitchFamily="34" charset="0"/>
              <a:buChar char="•"/>
            </a:pPr>
            <a:r>
              <a:rPr lang="en-US" dirty="0">
                <a:solidFill>
                  <a:schemeClr val="tx1"/>
                </a:solidFill>
              </a:rPr>
              <a:t>Our experience and program examples demonstrate our track record of proven performance. </a:t>
            </a:r>
          </a:p>
          <a:p>
            <a:pPr marL="285750" indent="-285750">
              <a:spcBef>
                <a:spcPts val="600"/>
              </a:spcBef>
              <a:buClr>
                <a:schemeClr val="tx1"/>
              </a:buClr>
              <a:buSzPct val="90000"/>
              <a:buFont typeface="Arial" panose="020B0604020202020204" pitchFamily="34" charset="0"/>
              <a:buChar char="•"/>
            </a:pPr>
            <a:r>
              <a:rPr lang="en-US" dirty="0">
                <a:solidFill>
                  <a:schemeClr val="tx1"/>
                </a:solidFill>
              </a:rPr>
              <a:t>More importantly, they all mean one thing for you; no risk–simply the results you are looking for at an affordable price.</a:t>
            </a:r>
          </a:p>
        </p:txBody>
      </p:sp>
      <p:pic>
        <p:nvPicPr>
          <p:cNvPr id="17" name="Picture 16" descr="Logo, company name&#10;&#10;Description automatically generated">
            <a:extLst>
              <a:ext uri="{FF2B5EF4-FFF2-40B4-BE49-F238E27FC236}">
                <a16:creationId xmlns:a16="http://schemas.microsoft.com/office/drawing/2014/main" id="{3739C556-5F3C-50B7-30D1-9244BA402BA0}"/>
              </a:ext>
            </a:extLst>
          </p:cNvPr>
          <p:cNvPicPr>
            <a:picLocks noChangeAspect="1"/>
          </p:cNvPicPr>
          <p:nvPr/>
        </p:nvPicPr>
        <p:blipFill>
          <a:blip r:embed="rId2"/>
          <a:stretch>
            <a:fillRect/>
          </a:stretch>
        </p:blipFill>
        <p:spPr>
          <a:xfrm>
            <a:off x="0" y="197712"/>
            <a:ext cx="1240449" cy="534915"/>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A0D0EB30-0883-8EE4-6604-3BE43C3195D5}"/>
              </a:ext>
            </a:extLst>
          </p:cNvPr>
          <p:cNvPicPr>
            <a:picLocks noChangeAspect="1"/>
          </p:cNvPicPr>
          <p:nvPr/>
        </p:nvPicPr>
        <p:blipFill>
          <a:blip r:embed="rId3"/>
          <a:stretch>
            <a:fillRect/>
          </a:stretch>
        </p:blipFill>
        <p:spPr>
          <a:xfrm>
            <a:off x="5027347" y="2102677"/>
            <a:ext cx="3850887" cy="2176106"/>
          </a:xfrm>
          <a:prstGeom prst="rect">
            <a:avLst/>
          </a:prstGeom>
        </p:spPr>
      </p:pic>
      <p:pic>
        <p:nvPicPr>
          <p:cNvPr id="18" name="Picture 17" descr="Timeline&#10;&#10;Description automatically generated">
            <a:extLst>
              <a:ext uri="{FF2B5EF4-FFF2-40B4-BE49-F238E27FC236}">
                <a16:creationId xmlns:a16="http://schemas.microsoft.com/office/drawing/2014/main" id="{7E0CF565-9563-FAFF-4A5B-489AAB492B94}"/>
              </a:ext>
            </a:extLst>
          </p:cNvPr>
          <p:cNvPicPr>
            <a:picLocks noChangeAspect="1"/>
          </p:cNvPicPr>
          <p:nvPr/>
        </p:nvPicPr>
        <p:blipFill>
          <a:blip r:embed="rId4"/>
          <a:stretch>
            <a:fillRect/>
          </a:stretch>
        </p:blipFill>
        <p:spPr>
          <a:xfrm>
            <a:off x="4882381" y="112308"/>
            <a:ext cx="4140820" cy="1953868"/>
          </a:xfrm>
          <a:prstGeom prst="rect">
            <a:avLst/>
          </a:prstGeom>
        </p:spPr>
      </p:pic>
      <p:grpSp>
        <p:nvGrpSpPr>
          <p:cNvPr id="23" name="Google Shape;493;p39">
            <a:extLst>
              <a:ext uri="{FF2B5EF4-FFF2-40B4-BE49-F238E27FC236}">
                <a16:creationId xmlns:a16="http://schemas.microsoft.com/office/drawing/2014/main" id="{36A83D21-6745-3662-A648-4FCFB37E9C4B}"/>
              </a:ext>
            </a:extLst>
          </p:cNvPr>
          <p:cNvGrpSpPr/>
          <p:nvPr/>
        </p:nvGrpSpPr>
        <p:grpSpPr>
          <a:xfrm>
            <a:off x="8005104" y="4386891"/>
            <a:ext cx="327822" cy="332217"/>
            <a:chOff x="5970800" y="1619250"/>
            <a:chExt cx="428650" cy="456725"/>
          </a:xfrm>
        </p:grpSpPr>
        <p:sp>
          <p:nvSpPr>
            <p:cNvPr id="24" name="Google Shape;494;p39">
              <a:extLst>
                <a:ext uri="{FF2B5EF4-FFF2-40B4-BE49-F238E27FC236}">
                  <a16:creationId xmlns:a16="http://schemas.microsoft.com/office/drawing/2014/main" id="{F8B53420-2A27-423D-F2E6-7360EECD802B}"/>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5;p39">
              <a:extLst>
                <a:ext uri="{FF2B5EF4-FFF2-40B4-BE49-F238E27FC236}">
                  <a16:creationId xmlns:a16="http://schemas.microsoft.com/office/drawing/2014/main" id="{C9A98864-D77D-0D71-F001-9CF28558993C}"/>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6;p39">
              <a:extLst>
                <a:ext uri="{FF2B5EF4-FFF2-40B4-BE49-F238E27FC236}">
                  <a16:creationId xmlns:a16="http://schemas.microsoft.com/office/drawing/2014/main" id="{07BB2112-3073-7340-A3DE-E85F440008F6}"/>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7;p39">
              <a:extLst>
                <a:ext uri="{FF2B5EF4-FFF2-40B4-BE49-F238E27FC236}">
                  <a16:creationId xmlns:a16="http://schemas.microsoft.com/office/drawing/2014/main" id="{3F8C2222-2F8B-C47B-E100-E284085186E0}"/>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8;p39">
              <a:extLst>
                <a:ext uri="{FF2B5EF4-FFF2-40B4-BE49-F238E27FC236}">
                  <a16:creationId xmlns:a16="http://schemas.microsoft.com/office/drawing/2014/main" id="{20F0D44F-075C-BE7E-DEE0-7289AD79A669}"/>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6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CMG |  </a:t>
            </a:r>
            <a:r>
              <a:rPr lang="en-US" dirty="0"/>
              <a:t>NEMRA</a:t>
            </a:r>
            <a:r>
              <a:rPr lang="en-US" b="1" dirty="0"/>
              <a:t> </a:t>
            </a:r>
            <a:r>
              <a:rPr lang="en-US" dirty="0"/>
              <a:t>Marketing Services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Channel Marketing Group</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99981" y="769149"/>
            <a:ext cx="3045639"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SzPct val="90000"/>
              <a:buFont typeface="Arial" panose="020B0604020202020204" pitchFamily="34" charset="0"/>
              <a:buChar char="•"/>
            </a:pPr>
            <a:r>
              <a:rPr lang="en-US" dirty="0">
                <a:solidFill>
                  <a:schemeClr val="tx1"/>
                </a:solidFill>
              </a:rPr>
              <a:t>Channel Marketing Group offers strategy and marketing consulting services to manufacturers, distributors, manufacturers reps, and associations focused on the electrical, lighting, HVAC, and plumbing industries.</a:t>
            </a:r>
          </a:p>
        </p:txBody>
      </p:sp>
      <p:pic>
        <p:nvPicPr>
          <p:cNvPr id="2050" name="Picture 2" descr="CMG logo nemra marketing service prodiver">
            <a:extLst>
              <a:ext uri="{FF2B5EF4-FFF2-40B4-BE49-F238E27FC236}">
                <a16:creationId xmlns:a16="http://schemas.microsoft.com/office/drawing/2014/main" id="{9F92501C-0BCC-57BB-DDA0-5F6CEF8D6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3" y="322034"/>
            <a:ext cx="1068968" cy="286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10;&#10;Description automatically generated">
            <a:extLst>
              <a:ext uri="{FF2B5EF4-FFF2-40B4-BE49-F238E27FC236}">
                <a16:creationId xmlns:a16="http://schemas.microsoft.com/office/drawing/2014/main" id="{BCE506E7-E01E-9359-2D02-B8E9A09B1EF0}"/>
              </a:ext>
            </a:extLst>
          </p:cNvPr>
          <p:cNvPicPr>
            <a:picLocks noChangeAspect="1"/>
          </p:cNvPicPr>
          <p:nvPr/>
        </p:nvPicPr>
        <p:blipFill>
          <a:blip r:embed="rId3"/>
          <a:stretch>
            <a:fillRect/>
          </a:stretch>
        </p:blipFill>
        <p:spPr>
          <a:xfrm>
            <a:off x="5238590" y="769149"/>
            <a:ext cx="3793897" cy="1846363"/>
          </a:xfrm>
          <a:prstGeom prst="rect">
            <a:avLst/>
          </a:prstGeom>
        </p:spPr>
      </p:pic>
      <p:grpSp>
        <p:nvGrpSpPr>
          <p:cNvPr id="14" name="Google Shape;493;p39">
            <a:extLst>
              <a:ext uri="{FF2B5EF4-FFF2-40B4-BE49-F238E27FC236}">
                <a16:creationId xmlns:a16="http://schemas.microsoft.com/office/drawing/2014/main" id="{9F62E3DE-932A-BD94-23C1-81C3F0B8865F}"/>
              </a:ext>
            </a:extLst>
          </p:cNvPr>
          <p:cNvGrpSpPr/>
          <p:nvPr/>
        </p:nvGrpSpPr>
        <p:grpSpPr>
          <a:xfrm>
            <a:off x="8005104" y="4386891"/>
            <a:ext cx="327822" cy="332217"/>
            <a:chOff x="5970800" y="1619250"/>
            <a:chExt cx="428650" cy="456725"/>
          </a:xfrm>
        </p:grpSpPr>
        <p:sp>
          <p:nvSpPr>
            <p:cNvPr id="15" name="Google Shape;494;p39">
              <a:extLst>
                <a:ext uri="{FF2B5EF4-FFF2-40B4-BE49-F238E27FC236}">
                  <a16:creationId xmlns:a16="http://schemas.microsoft.com/office/drawing/2014/main" id="{8278C517-EA63-4199-8804-3B50D38A34EA}"/>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5;p39">
              <a:extLst>
                <a:ext uri="{FF2B5EF4-FFF2-40B4-BE49-F238E27FC236}">
                  <a16:creationId xmlns:a16="http://schemas.microsoft.com/office/drawing/2014/main" id="{312989F3-1FDE-5A96-0EC2-ACCAF9C37E7B}"/>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6;p39">
              <a:extLst>
                <a:ext uri="{FF2B5EF4-FFF2-40B4-BE49-F238E27FC236}">
                  <a16:creationId xmlns:a16="http://schemas.microsoft.com/office/drawing/2014/main" id="{5F0A8D56-F6C7-28EF-3AC3-0F3117633454}"/>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7;p39">
              <a:extLst>
                <a:ext uri="{FF2B5EF4-FFF2-40B4-BE49-F238E27FC236}">
                  <a16:creationId xmlns:a16="http://schemas.microsoft.com/office/drawing/2014/main" id="{9DBC38B3-D829-2C47-780D-CF2EAAF3DC05}"/>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8;p39">
              <a:extLst>
                <a:ext uri="{FF2B5EF4-FFF2-40B4-BE49-F238E27FC236}">
                  <a16:creationId xmlns:a16="http://schemas.microsoft.com/office/drawing/2014/main" id="{52DF8551-0B0B-8DB5-8180-5B66889FE631}"/>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43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LIG SOLUTIONS |  </a:t>
            </a:r>
            <a:r>
              <a:rPr lang="en-US" dirty="0"/>
              <a:t>NEMRA</a:t>
            </a:r>
            <a:r>
              <a:rPr lang="en-US" b="1" dirty="0"/>
              <a:t> </a:t>
            </a:r>
            <a:r>
              <a:rPr lang="en-US" dirty="0"/>
              <a:t>Health Insurance Services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LIG SOLUTIONS</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40508" y="661969"/>
            <a:ext cx="4339180" cy="36052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0" indent="0">
              <a:spcBef>
                <a:spcPts val="600"/>
              </a:spcBef>
              <a:buClr>
                <a:schemeClr val="tx1"/>
              </a:buClr>
              <a:buSzPct val="90000"/>
            </a:pPr>
            <a:r>
              <a:rPr lang="en-US" dirty="0">
                <a:solidFill>
                  <a:schemeClr val="tx1"/>
                </a:solidFill>
              </a:rPr>
              <a:t>LIG Solutions Offers Comprehensive Health Coverage Options For The Members Of NEMRA. </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Major Medical Insurance (ACA compliant)</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Short-Term Policies (non-ACA compliant)</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Medicare/Medicare Advantage*</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Vision Insurance</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Dental Insurance</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Critical Illness</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Hospitalization Insurance</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Life Insurance</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Other Supplemental Health Insurance Coverages</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Health Reimbursement Arrangements (HRAs)/Group Programs</a:t>
            </a:r>
          </a:p>
        </p:txBody>
      </p:sp>
      <p:grpSp>
        <p:nvGrpSpPr>
          <p:cNvPr id="14" name="Google Shape;462;p39">
            <a:extLst>
              <a:ext uri="{FF2B5EF4-FFF2-40B4-BE49-F238E27FC236}">
                <a16:creationId xmlns:a16="http://schemas.microsoft.com/office/drawing/2014/main" id="{1A8B8B17-21F3-C745-5BEA-DD064A98D296}"/>
              </a:ext>
            </a:extLst>
          </p:cNvPr>
          <p:cNvGrpSpPr/>
          <p:nvPr/>
        </p:nvGrpSpPr>
        <p:grpSpPr>
          <a:xfrm>
            <a:off x="7975093" y="4411646"/>
            <a:ext cx="327651" cy="282707"/>
            <a:chOff x="6617400" y="931125"/>
            <a:chExt cx="483600" cy="484825"/>
          </a:xfrm>
        </p:grpSpPr>
        <p:sp>
          <p:nvSpPr>
            <p:cNvPr id="15" name="Google Shape;463;p39">
              <a:extLst>
                <a:ext uri="{FF2B5EF4-FFF2-40B4-BE49-F238E27FC236}">
                  <a16:creationId xmlns:a16="http://schemas.microsoft.com/office/drawing/2014/main" id="{46050A8D-E896-01EF-B849-ECEF7C28ECDB}"/>
                </a:ext>
              </a:extLst>
            </p:cNvPr>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4;p39">
              <a:extLst>
                <a:ext uri="{FF2B5EF4-FFF2-40B4-BE49-F238E27FC236}">
                  <a16:creationId xmlns:a16="http://schemas.microsoft.com/office/drawing/2014/main" id="{68B9B16A-F569-A2AA-50B2-F19015E0A225}"/>
                </a:ext>
              </a:extLst>
            </p:cNvPr>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16" descr="Graphical user interface, application&#10;&#10;Description automatically generated">
            <a:extLst>
              <a:ext uri="{FF2B5EF4-FFF2-40B4-BE49-F238E27FC236}">
                <a16:creationId xmlns:a16="http://schemas.microsoft.com/office/drawing/2014/main" id="{28B044AC-6E04-0724-DA8C-4757C734D88B}"/>
              </a:ext>
            </a:extLst>
          </p:cNvPr>
          <p:cNvPicPr>
            <a:picLocks noChangeAspect="1"/>
          </p:cNvPicPr>
          <p:nvPr/>
        </p:nvPicPr>
        <p:blipFill>
          <a:blip r:embed="rId2"/>
          <a:stretch>
            <a:fillRect/>
          </a:stretch>
        </p:blipFill>
        <p:spPr>
          <a:xfrm>
            <a:off x="131568" y="268370"/>
            <a:ext cx="1050632" cy="39360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7A346EC-DF60-0175-1987-1C1D3461B088}"/>
              </a:ext>
            </a:extLst>
          </p:cNvPr>
          <p:cNvPicPr>
            <a:picLocks noChangeAspect="1"/>
          </p:cNvPicPr>
          <p:nvPr/>
        </p:nvPicPr>
        <p:blipFill>
          <a:blip r:embed="rId3"/>
          <a:stretch>
            <a:fillRect/>
          </a:stretch>
        </p:blipFill>
        <p:spPr>
          <a:xfrm>
            <a:off x="5721846" y="1536095"/>
            <a:ext cx="3317331" cy="1686157"/>
          </a:xfrm>
          <a:prstGeom prst="rect">
            <a:avLst/>
          </a:prstGeom>
        </p:spPr>
      </p:pic>
      <p:pic>
        <p:nvPicPr>
          <p:cNvPr id="10" name="Picture 9" descr="A picture containing text, person, sign, blue&#10;&#10;Description automatically generated">
            <a:extLst>
              <a:ext uri="{FF2B5EF4-FFF2-40B4-BE49-F238E27FC236}">
                <a16:creationId xmlns:a16="http://schemas.microsoft.com/office/drawing/2014/main" id="{5F715E1C-3674-22BD-3909-F67FDA366E24}"/>
              </a:ext>
            </a:extLst>
          </p:cNvPr>
          <p:cNvPicPr>
            <a:picLocks noChangeAspect="1"/>
          </p:cNvPicPr>
          <p:nvPr/>
        </p:nvPicPr>
        <p:blipFill>
          <a:blip r:embed="rId4"/>
          <a:stretch>
            <a:fillRect/>
          </a:stretch>
        </p:blipFill>
        <p:spPr>
          <a:xfrm>
            <a:off x="5679688" y="289272"/>
            <a:ext cx="3401649" cy="998167"/>
          </a:xfrm>
          <a:prstGeom prst="rect">
            <a:avLst/>
          </a:prstGeom>
        </p:spPr>
      </p:pic>
    </p:spTree>
    <p:extLst>
      <p:ext uri="{BB962C8B-B14F-4D97-AF65-F5344CB8AC3E}">
        <p14:creationId xmlns:p14="http://schemas.microsoft.com/office/powerpoint/2010/main" val="70608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TRINET |  </a:t>
            </a:r>
            <a:r>
              <a:rPr lang="en-US" dirty="0"/>
              <a:t>NEMRA</a:t>
            </a:r>
            <a:r>
              <a:rPr lang="en-US" b="1" dirty="0"/>
              <a:t> </a:t>
            </a:r>
            <a:r>
              <a:rPr lang="en-US" dirty="0"/>
              <a:t>PEO Services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TRINET</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40508" y="712058"/>
            <a:ext cx="3231492" cy="16872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0" indent="0">
              <a:spcBef>
                <a:spcPts val="600"/>
              </a:spcBef>
              <a:buClr>
                <a:schemeClr val="tx1"/>
              </a:buClr>
              <a:buSzPct val="90000"/>
            </a:pPr>
            <a:r>
              <a:rPr lang="en-US" dirty="0" err="1">
                <a:solidFill>
                  <a:schemeClr val="tx1"/>
                </a:solidFill>
              </a:rPr>
              <a:t>TriNet</a:t>
            </a:r>
            <a:r>
              <a:rPr lang="en-US" dirty="0">
                <a:solidFill>
                  <a:schemeClr val="tx1"/>
                </a:solidFill>
              </a:rPr>
              <a:t> is a professional employer organization, or PEO, that provides small and medium-size businesses (SMBs) with full-service HR solutions tailored by industry. </a:t>
            </a:r>
          </a:p>
        </p:txBody>
      </p:sp>
      <p:pic>
        <p:nvPicPr>
          <p:cNvPr id="12" name="Picture 11" descr="Logo&#10;&#10;Description automatically generated with low confidence">
            <a:extLst>
              <a:ext uri="{FF2B5EF4-FFF2-40B4-BE49-F238E27FC236}">
                <a16:creationId xmlns:a16="http://schemas.microsoft.com/office/drawing/2014/main" id="{8B9A8897-5B25-E72A-0D3D-5DCC74E1D270}"/>
              </a:ext>
            </a:extLst>
          </p:cNvPr>
          <p:cNvPicPr>
            <a:picLocks noChangeAspect="1"/>
          </p:cNvPicPr>
          <p:nvPr/>
        </p:nvPicPr>
        <p:blipFill>
          <a:blip r:embed="rId2"/>
          <a:stretch>
            <a:fillRect/>
          </a:stretch>
        </p:blipFill>
        <p:spPr>
          <a:xfrm>
            <a:off x="128470" y="218281"/>
            <a:ext cx="1053730" cy="493777"/>
          </a:xfrm>
          <a:prstGeom prst="rect">
            <a:avLst/>
          </a:prstGeom>
        </p:spPr>
      </p:pic>
      <p:pic>
        <p:nvPicPr>
          <p:cNvPr id="5" name="Picture 4" descr="Graphical user interface, application, Teams&#10;&#10;Description automatically generated">
            <a:extLst>
              <a:ext uri="{FF2B5EF4-FFF2-40B4-BE49-F238E27FC236}">
                <a16:creationId xmlns:a16="http://schemas.microsoft.com/office/drawing/2014/main" id="{757F2613-C67A-6DD8-8E19-721753F31CC1}"/>
              </a:ext>
            </a:extLst>
          </p:cNvPr>
          <p:cNvPicPr>
            <a:picLocks noChangeAspect="1"/>
          </p:cNvPicPr>
          <p:nvPr/>
        </p:nvPicPr>
        <p:blipFill>
          <a:blip r:embed="rId3"/>
          <a:stretch>
            <a:fillRect/>
          </a:stretch>
        </p:blipFill>
        <p:spPr>
          <a:xfrm>
            <a:off x="1284179" y="2825316"/>
            <a:ext cx="3923823" cy="1315088"/>
          </a:xfrm>
          <a:prstGeom prst="rect">
            <a:avLst/>
          </a:prstGeom>
        </p:spPr>
      </p:pic>
      <p:pic>
        <p:nvPicPr>
          <p:cNvPr id="18" name="Picture 17" descr="Text&#10;&#10;Description automatically generated with low confidence">
            <a:extLst>
              <a:ext uri="{FF2B5EF4-FFF2-40B4-BE49-F238E27FC236}">
                <a16:creationId xmlns:a16="http://schemas.microsoft.com/office/drawing/2014/main" id="{35A5EE7A-1593-6A13-E0BB-F9E2DC02BFB6}"/>
              </a:ext>
            </a:extLst>
          </p:cNvPr>
          <p:cNvPicPr>
            <a:picLocks noChangeAspect="1"/>
          </p:cNvPicPr>
          <p:nvPr/>
        </p:nvPicPr>
        <p:blipFill>
          <a:blip r:embed="rId4"/>
          <a:stretch>
            <a:fillRect/>
          </a:stretch>
        </p:blipFill>
        <p:spPr>
          <a:xfrm>
            <a:off x="4376055" y="218280"/>
            <a:ext cx="4428065" cy="1595248"/>
          </a:xfrm>
          <a:prstGeom prst="rect">
            <a:avLst/>
          </a:prstGeom>
        </p:spPr>
      </p:pic>
      <p:pic>
        <p:nvPicPr>
          <p:cNvPr id="20" name="Picture 19" descr="Graphical user interface, application, Teams&#10;&#10;Description automatically generated">
            <a:extLst>
              <a:ext uri="{FF2B5EF4-FFF2-40B4-BE49-F238E27FC236}">
                <a16:creationId xmlns:a16="http://schemas.microsoft.com/office/drawing/2014/main" id="{457F73FA-1222-B82B-C40A-E03B300B3003}"/>
              </a:ext>
            </a:extLst>
          </p:cNvPr>
          <p:cNvPicPr>
            <a:picLocks noChangeAspect="1"/>
          </p:cNvPicPr>
          <p:nvPr/>
        </p:nvPicPr>
        <p:blipFill>
          <a:blip r:embed="rId5"/>
          <a:stretch>
            <a:fillRect/>
          </a:stretch>
        </p:blipFill>
        <p:spPr>
          <a:xfrm>
            <a:off x="5404625" y="1813528"/>
            <a:ext cx="3542575" cy="1689556"/>
          </a:xfrm>
          <a:prstGeom prst="rect">
            <a:avLst/>
          </a:prstGeom>
        </p:spPr>
      </p:pic>
      <p:grpSp>
        <p:nvGrpSpPr>
          <p:cNvPr id="17" name="Google Shape;462;p39">
            <a:extLst>
              <a:ext uri="{FF2B5EF4-FFF2-40B4-BE49-F238E27FC236}">
                <a16:creationId xmlns:a16="http://schemas.microsoft.com/office/drawing/2014/main" id="{EEA6EF3B-3CA6-49EE-9459-97431AD73176}"/>
              </a:ext>
            </a:extLst>
          </p:cNvPr>
          <p:cNvGrpSpPr/>
          <p:nvPr/>
        </p:nvGrpSpPr>
        <p:grpSpPr>
          <a:xfrm>
            <a:off x="7975093" y="4411646"/>
            <a:ext cx="327651" cy="282707"/>
            <a:chOff x="6617400" y="931125"/>
            <a:chExt cx="483600" cy="484825"/>
          </a:xfrm>
        </p:grpSpPr>
        <p:sp>
          <p:nvSpPr>
            <p:cNvPr id="19" name="Google Shape;463;p39">
              <a:extLst>
                <a:ext uri="{FF2B5EF4-FFF2-40B4-BE49-F238E27FC236}">
                  <a16:creationId xmlns:a16="http://schemas.microsoft.com/office/drawing/2014/main" id="{C0EAC909-4D6B-A638-B461-736ECC85DAEB}"/>
                </a:ext>
              </a:extLst>
            </p:cNvPr>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4;p39">
              <a:extLst>
                <a:ext uri="{FF2B5EF4-FFF2-40B4-BE49-F238E27FC236}">
                  <a16:creationId xmlns:a16="http://schemas.microsoft.com/office/drawing/2014/main" id="{B4D78576-8BBF-35D1-B9A4-8256DC452E7B}"/>
                </a:ext>
              </a:extLst>
            </p:cNvPr>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594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IPA / MRERF |  </a:t>
            </a:r>
            <a:r>
              <a:rPr lang="en-US" dirty="0"/>
              <a:t>NEMRA</a:t>
            </a:r>
            <a:r>
              <a:rPr lang="en-US" b="1" dirty="0"/>
              <a:t> </a:t>
            </a:r>
            <a:r>
              <a:rPr lang="en-US" dirty="0"/>
              <a:t>PROFESSIONAL DEVELOPMENT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IPA / MRERF</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40508" y="712058"/>
            <a:ext cx="6301794" cy="16872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0" indent="0">
              <a:spcBef>
                <a:spcPts val="600"/>
              </a:spcBef>
              <a:buClr>
                <a:schemeClr val="tx1"/>
              </a:buClr>
              <a:buSzPct val="90000"/>
            </a:pPr>
            <a:r>
              <a:rPr lang="en-US" sz="1200" dirty="0">
                <a:solidFill>
                  <a:schemeClr val="tx1"/>
                </a:solidFill>
              </a:rPr>
              <a:t>The CPMR designee has demonstrated organizational management skills by completing the demanding, three-year certification program while still maintaining day-to-day business. CPMR graduates subscribe to the stringent requirements of their common Code of Ethics, thus safeguarding the integrity of their firm and the factories they represent.</a:t>
            </a:r>
          </a:p>
          <a:p>
            <a:pPr marL="0" indent="0">
              <a:spcBef>
                <a:spcPts val="600"/>
              </a:spcBef>
              <a:buClr>
                <a:schemeClr val="tx1"/>
              </a:buClr>
              <a:buSzPct val="90000"/>
            </a:pPr>
            <a:endParaRPr lang="en-US" sz="1200" dirty="0">
              <a:solidFill>
                <a:schemeClr val="tx1"/>
              </a:solidFill>
            </a:endParaRPr>
          </a:p>
          <a:p>
            <a:pPr marL="0" indent="0">
              <a:spcBef>
                <a:spcPts val="600"/>
              </a:spcBef>
              <a:buClr>
                <a:schemeClr val="tx1"/>
              </a:buClr>
              <a:buSzPct val="90000"/>
            </a:pPr>
            <a:r>
              <a:rPr lang="en-US" sz="1200" dirty="0">
                <a:solidFill>
                  <a:schemeClr val="tx1"/>
                </a:solidFill>
              </a:rPr>
              <a:t>Learn how to become your customer’s business partner and strengthen your key account relationships to increase sales. In today’s highly competitive and ever-changing marketplace, buyers expect more from you – more information, more expertise and more professionalism. They demand value not only in your products and services, but in your relationship with them as well.</a:t>
            </a:r>
          </a:p>
          <a:p>
            <a:pPr marL="0" indent="0">
              <a:spcBef>
                <a:spcPts val="600"/>
              </a:spcBef>
              <a:buClr>
                <a:schemeClr val="tx1"/>
              </a:buClr>
              <a:buSzPct val="90000"/>
            </a:pPr>
            <a:endParaRPr lang="en-US" sz="1200" dirty="0">
              <a:solidFill>
                <a:schemeClr val="tx1"/>
              </a:solidFill>
            </a:endParaRPr>
          </a:p>
          <a:p>
            <a:pPr marL="0" indent="0">
              <a:spcBef>
                <a:spcPts val="600"/>
              </a:spcBef>
              <a:buClr>
                <a:schemeClr val="tx1"/>
              </a:buClr>
              <a:buSzPct val="90000"/>
            </a:pPr>
            <a:r>
              <a:rPr lang="en-US" sz="1200" dirty="0">
                <a:solidFill>
                  <a:schemeClr val="tx1"/>
                </a:solidFill>
              </a:rPr>
              <a:t>Many manufacturers struggle to engage with their independent sales reps. From not meeting sales expectations to shifting priorities to reporting, it’s not uncommon for sales leaders to become frustrated with the independent sales rep model. the MBP program gives you the tools and processes you need to create strategic partnerships with your reps, so you can increase your sales.</a:t>
            </a:r>
          </a:p>
        </p:txBody>
      </p:sp>
      <p:pic>
        <p:nvPicPr>
          <p:cNvPr id="17" name="Picture 16" descr="Text, logo&#10;&#10;Description automatically generated with medium confidence">
            <a:extLst>
              <a:ext uri="{FF2B5EF4-FFF2-40B4-BE49-F238E27FC236}">
                <a16:creationId xmlns:a16="http://schemas.microsoft.com/office/drawing/2014/main" id="{9DFB4150-6072-23A8-1151-68669E0BBD4A}"/>
              </a:ext>
            </a:extLst>
          </p:cNvPr>
          <p:cNvPicPr>
            <a:picLocks noChangeAspect="1"/>
          </p:cNvPicPr>
          <p:nvPr/>
        </p:nvPicPr>
        <p:blipFill>
          <a:blip r:embed="rId2"/>
          <a:stretch>
            <a:fillRect/>
          </a:stretch>
        </p:blipFill>
        <p:spPr>
          <a:xfrm>
            <a:off x="59833" y="240118"/>
            <a:ext cx="1122367" cy="396130"/>
          </a:xfrm>
          <a:prstGeom prst="rect">
            <a:avLst/>
          </a:prstGeom>
        </p:spPr>
      </p:pic>
      <p:pic>
        <p:nvPicPr>
          <p:cNvPr id="4098" name="Picture 2" descr="CPMR_Cert Badge">
            <a:extLst>
              <a:ext uri="{FF2B5EF4-FFF2-40B4-BE49-F238E27FC236}">
                <a16:creationId xmlns:a16="http://schemas.microsoft.com/office/drawing/2014/main" id="{DB3AA38B-FA52-538A-0CCD-DC4814154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766" y="834105"/>
            <a:ext cx="758230" cy="7582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PSC_Cert Badge">
            <a:extLst>
              <a:ext uri="{FF2B5EF4-FFF2-40B4-BE49-F238E27FC236}">
                <a16:creationId xmlns:a16="http://schemas.microsoft.com/office/drawing/2014/main" id="{9A4A7EB3-FC21-F47B-32F1-F7EFBE1FA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593" y="2067085"/>
            <a:ext cx="758231" cy="7582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BP Logo">
            <a:extLst>
              <a:ext uri="{FF2B5EF4-FFF2-40B4-BE49-F238E27FC236}">
                <a16:creationId xmlns:a16="http://schemas.microsoft.com/office/drawing/2014/main" id="{FC85C678-2C13-F39F-E63D-73B92BD78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593" y="3471361"/>
            <a:ext cx="994198" cy="47310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oogle Shape;462;p39">
            <a:extLst>
              <a:ext uri="{FF2B5EF4-FFF2-40B4-BE49-F238E27FC236}">
                <a16:creationId xmlns:a16="http://schemas.microsoft.com/office/drawing/2014/main" id="{E4A44D22-D2F7-F08C-6C51-32971BA48486}"/>
              </a:ext>
            </a:extLst>
          </p:cNvPr>
          <p:cNvGrpSpPr/>
          <p:nvPr/>
        </p:nvGrpSpPr>
        <p:grpSpPr>
          <a:xfrm>
            <a:off x="7975093" y="4411646"/>
            <a:ext cx="327651" cy="282707"/>
            <a:chOff x="6617400" y="931125"/>
            <a:chExt cx="483600" cy="484825"/>
          </a:xfrm>
        </p:grpSpPr>
        <p:sp>
          <p:nvSpPr>
            <p:cNvPr id="19" name="Google Shape;463;p39">
              <a:extLst>
                <a:ext uri="{FF2B5EF4-FFF2-40B4-BE49-F238E27FC236}">
                  <a16:creationId xmlns:a16="http://schemas.microsoft.com/office/drawing/2014/main" id="{8947DC20-5C35-9FD8-6CA7-56E9086F6B7F}"/>
                </a:ext>
              </a:extLst>
            </p:cNvPr>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4;p39">
              <a:extLst>
                <a:ext uri="{FF2B5EF4-FFF2-40B4-BE49-F238E27FC236}">
                  <a16:creationId xmlns:a16="http://schemas.microsoft.com/office/drawing/2014/main" id="{4AC52EC7-85A5-C6B1-039F-E7B2101D6441}"/>
                </a:ext>
              </a:extLst>
            </p:cNvPr>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448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5400" b="1" dirty="0">
                <a:solidFill>
                  <a:srgbClr val="2472B5"/>
                </a:solidFill>
              </a:rPr>
              <a:t>12</a:t>
            </a:r>
            <a:r>
              <a:rPr lang="en" sz="4400" b="1" dirty="0"/>
              <a:t> </a:t>
            </a:r>
          </a:p>
          <a:p>
            <a:pPr marL="0" lvl="0" indent="0" algn="l" rtl="0">
              <a:spcBef>
                <a:spcPts val="600"/>
              </a:spcBef>
              <a:spcAft>
                <a:spcPts val="0"/>
              </a:spcAft>
              <a:buNone/>
            </a:pPr>
            <a:r>
              <a:rPr lang="en" sz="2700" b="1" dirty="0"/>
              <a:t>Service Providers</a:t>
            </a:r>
          </a:p>
        </p:txBody>
      </p:sp>
      <p:sp>
        <p:nvSpPr>
          <p:cNvPr id="162" name="Google Shape;162;p21"/>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Service Provider Offerings</a:t>
            </a:r>
            <a:endParaRPr dirty="0"/>
          </a:p>
        </p:txBody>
      </p:sp>
      <p:sp>
        <p:nvSpPr>
          <p:cNvPr id="163" name="Google Shape;163;p21"/>
          <p:cNvSpPr txBox="1">
            <a:spLocks noGrp="1"/>
          </p:cNvSpPr>
          <p:nvPr>
            <p:ph type="body" idx="2"/>
          </p:nvPr>
        </p:nvSpPr>
        <p:spPr>
          <a:xfrm>
            <a:off x="4572000" y="1367175"/>
            <a:ext cx="3858723" cy="338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u="sng" dirty="0">
                <a:solidFill>
                  <a:srgbClr val="2472B5"/>
                </a:solidFill>
              </a:rPr>
              <a:t>6</a:t>
            </a:r>
            <a:r>
              <a:rPr lang="en-US" b="1" u="sng" dirty="0"/>
              <a:t>  Categories </a:t>
            </a:r>
          </a:p>
          <a:p>
            <a:pPr marL="0" lvl="0" indent="0" algn="l" rtl="0">
              <a:spcBef>
                <a:spcPts val="600"/>
              </a:spcBef>
              <a:spcAft>
                <a:spcPts val="0"/>
              </a:spcAft>
              <a:buNone/>
            </a:pPr>
            <a:r>
              <a:rPr lang="en-US" b="1" dirty="0">
                <a:solidFill>
                  <a:schemeClr val="accent2"/>
                </a:solidFill>
              </a:rPr>
              <a:t>3</a:t>
            </a:r>
            <a:r>
              <a:rPr lang="en-US" dirty="0"/>
              <a:t> Technology </a:t>
            </a:r>
          </a:p>
          <a:p>
            <a:pPr marL="0" lvl="0" indent="0" algn="l" rtl="0">
              <a:spcBef>
                <a:spcPts val="600"/>
              </a:spcBef>
              <a:spcAft>
                <a:spcPts val="0"/>
              </a:spcAft>
              <a:buNone/>
            </a:pPr>
            <a:r>
              <a:rPr lang="en-US" b="1" dirty="0">
                <a:solidFill>
                  <a:schemeClr val="accent2"/>
                </a:solidFill>
              </a:rPr>
              <a:t>2</a:t>
            </a:r>
            <a:r>
              <a:rPr lang="en-US" dirty="0"/>
              <a:t> Financial &amp; Legal</a:t>
            </a:r>
          </a:p>
          <a:p>
            <a:pPr marL="0" lvl="0" indent="0" algn="l" rtl="0">
              <a:spcBef>
                <a:spcPts val="600"/>
              </a:spcBef>
              <a:spcAft>
                <a:spcPts val="0"/>
              </a:spcAft>
              <a:buNone/>
            </a:pPr>
            <a:r>
              <a:rPr lang="en-US" b="1" dirty="0">
                <a:solidFill>
                  <a:schemeClr val="accent2"/>
                </a:solidFill>
              </a:rPr>
              <a:t>2</a:t>
            </a:r>
            <a:r>
              <a:rPr lang="en-US" dirty="0"/>
              <a:t> Market &amp; Data Intelligence </a:t>
            </a:r>
          </a:p>
          <a:p>
            <a:pPr marL="0" lvl="0" indent="0" algn="l" rtl="0">
              <a:spcBef>
                <a:spcPts val="600"/>
              </a:spcBef>
              <a:spcAft>
                <a:spcPts val="0"/>
              </a:spcAft>
              <a:buNone/>
            </a:pPr>
            <a:r>
              <a:rPr lang="en-US" b="1" dirty="0">
                <a:solidFill>
                  <a:schemeClr val="accent2"/>
                </a:solidFill>
              </a:rPr>
              <a:t>2</a:t>
            </a:r>
            <a:r>
              <a:rPr lang="en-US" dirty="0"/>
              <a:t> Marketing </a:t>
            </a:r>
          </a:p>
          <a:p>
            <a:pPr marL="0" lvl="0" indent="0" algn="l" rtl="0">
              <a:spcBef>
                <a:spcPts val="600"/>
              </a:spcBef>
              <a:spcAft>
                <a:spcPts val="0"/>
              </a:spcAft>
              <a:buNone/>
            </a:pPr>
            <a:r>
              <a:rPr lang="en-US" b="1" dirty="0">
                <a:solidFill>
                  <a:schemeClr val="accent2"/>
                </a:solidFill>
              </a:rPr>
              <a:t>2</a:t>
            </a:r>
            <a:r>
              <a:rPr lang="en-US" dirty="0"/>
              <a:t> HR &amp; Health Insurance</a:t>
            </a:r>
          </a:p>
          <a:p>
            <a:pPr marL="0" lvl="0" indent="0" algn="l" rtl="0">
              <a:spcBef>
                <a:spcPts val="600"/>
              </a:spcBef>
              <a:spcAft>
                <a:spcPts val="0"/>
              </a:spcAft>
              <a:buNone/>
            </a:pPr>
            <a:r>
              <a:rPr lang="en-US" b="1" dirty="0">
                <a:solidFill>
                  <a:schemeClr val="accent2"/>
                </a:solidFill>
              </a:rPr>
              <a:t>1</a:t>
            </a:r>
            <a:r>
              <a:rPr lang="en-US" dirty="0"/>
              <a:t> Continuing Education</a:t>
            </a:r>
          </a:p>
          <a:p>
            <a:pPr marL="0" lvl="0" indent="0" algn="l" rtl="0">
              <a:spcBef>
                <a:spcPts val="600"/>
              </a:spcBef>
              <a:spcAft>
                <a:spcPts val="0"/>
              </a:spcAft>
              <a:buNone/>
            </a:pPr>
            <a:endParaRPr lang="en-US"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2" name="Picture 11">
            <a:extLst>
              <a:ext uri="{FF2B5EF4-FFF2-40B4-BE49-F238E27FC236}">
                <a16:creationId xmlns:a16="http://schemas.microsoft.com/office/drawing/2014/main" id="{F897F698-F6C9-2D40-AFBE-09B78066AE10}"/>
              </a:ext>
            </a:extLst>
          </p:cNvPr>
          <p:cNvPicPr>
            <a:picLocks noChangeAspect="1"/>
          </p:cNvPicPr>
          <p:nvPr/>
        </p:nvPicPr>
        <p:blipFill>
          <a:blip r:embed="rId3"/>
          <a:srcRect t="7880" b="7880"/>
          <a:stretch/>
        </p:blipFill>
        <p:spPr>
          <a:xfrm>
            <a:off x="114301" y="4720013"/>
            <a:ext cx="1047750" cy="330981"/>
          </a:xfrm>
          <a:prstGeom prst="rect">
            <a:avLst/>
          </a:prstGeom>
        </p:spPr>
      </p:pic>
      <p:grpSp>
        <p:nvGrpSpPr>
          <p:cNvPr id="16" name="Google Shape;647;p39">
            <a:extLst>
              <a:ext uri="{FF2B5EF4-FFF2-40B4-BE49-F238E27FC236}">
                <a16:creationId xmlns:a16="http://schemas.microsoft.com/office/drawing/2014/main" id="{1EEC0632-5ACD-BE4F-B903-618C2043ABAF}"/>
              </a:ext>
            </a:extLst>
          </p:cNvPr>
          <p:cNvGrpSpPr/>
          <p:nvPr/>
        </p:nvGrpSpPr>
        <p:grpSpPr>
          <a:xfrm>
            <a:off x="6322319" y="1970890"/>
            <a:ext cx="335736" cy="322053"/>
            <a:chOff x="5241175" y="4959100"/>
            <a:chExt cx="539775" cy="517775"/>
          </a:xfrm>
        </p:grpSpPr>
        <p:sp>
          <p:nvSpPr>
            <p:cNvPr id="17" name="Google Shape;648;p39">
              <a:extLst>
                <a:ext uri="{FF2B5EF4-FFF2-40B4-BE49-F238E27FC236}">
                  <a16:creationId xmlns:a16="http://schemas.microsoft.com/office/drawing/2014/main" id="{25AD5C92-9BFF-FD43-BEAB-1E8D549D62A0}"/>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9;p39">
              <a:extLst>
                <a:ext uri="{FF2B5EF4-FFF2-40B4-BE49-F238E27FC236}">
                  <a16:creationId xmlns:a16="http://schemas.microsoft.com/office/drawing/2014/main" id="{F88B179E-AD60-B84E-B3AD-56D6D7698527}"/>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0;p39">
              <a:extLst>
                <a:ext uri="{FF2B5EF4-FFF2-40B4-BE49-F238E27FC236}">
                  <a16:creationId xmlns:a16="http://schemas.microsoft.com/office/drawing/2014/main" id="{FAAB90FB-FF0B-0A44-AF0E-82705CC60540}"/>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1;p39">
              <a:extLst>
                <a:ext uri="{FF2B5EF4-FFF2-40B4-BE49-F238E27FC236}">
                  <a16:creationId xmlns:a16="http://schemas.microsoft.com/office/drawing/2014/main" id="{62938DC6-D4C5-5D4A-837E-17CE5F0BA55E}"/>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2;p39">
              <a:extLst>
                <a:ext uri="{FF2B5EF4-FFF2-40B4-BE49-F238E27FC236}">
                  <a16:creationId xmlns:a16="http://schemas.microsoft.com/office/drawing/2014/main" id="{366D0049-EB10-9A42-8C9C-2D07C4B0D6B1}"/>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3;p39">
              <a:extLst>
                <a:ext uri="{FF2B5EF4-FFF2-40B4-BE49-F238E27FC236}">
                  <a16:creationId xmlns:a16="http://schemas.microsoft.com/office/drawing/2014/main" id="{02CBBA51-9C72-D147-A855-2A981772B89D}"/>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65;p39">
            <a:extLst>
              <a:ext uri="{FF2B5EF4-FFF2-40B4-BE49-F238E27FC236}">
                <a16:creationId xmlns:a16="http://schemas.microsoft.com/office/drawing/2014/main" id="{A7925924-6F07-3E4A-ACEB-AE59235F0CD0}"/>
              </a:ext>
            </a:extLst>
          </p:cNvPr>
          <p:cNvGrpSpPr/>
          <p:nvPr/>
        </p:nvGrpSpPr>
        <p:grpSpPr>
          <a:xfrm>
            <a:off x="7038741" y="2387146"/>
            <a:ext cx="343364" cy="287788"/>
            <a:chOff x="2599825" y="3689700"/>
            <a:chExt cx="429850" cy="360275"/>
          </a:xfrm>
        </p:grpSpPr>
        <p:sp>
          <p:nvSpPr>
            <p:cNvPr id="24" name="Google Shape;566;p39">
              <a:extLst>
                <a:ext uri="{FF2B5EF4-FFF2-40B4-BE49-F238E27FC236}">
                  <a16:creationId xmlns:a16="http://schemas.microsoft.com/office/drawing/2014/main" id="{0EA18F8C-EC89-5947-BDF1-BF7C47398A09}"/>
                </a:ext>
              </a:extLst>
            </p:cNvPr>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67;p39">
              <a:extLst>
                <a:ext uri="{FF2B5EF4-FFF2-40B4-BE49-F238E27FC236}">
                  <a16:creationId xmlns:a16="http://schemas.microsoft.com/office/drawing/2014/main" id="{88BA06B3-09C6-C943-B31D-E6D67D2175E2}"/>
                </a:ext>
              </a:extLst>
            </p:cNvPr>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568;p39">
            <a:extLst>
              <a:ext uri="{FF2B5EF4-FFF2-40B4-BE49-F238E27FC236}">
                <a16:creationId xmlns:a16="http://schemas.microsoft.com/office/drawing/2014/main" id="{668EB104-8F2E-014B-AA19-B2295D6CC1C2}"/>
              </a:ext>
            </a:extLst>
          </p:cNvPr>
          <p:cNvGrpSpPr/>
          <p:nvPr/>
        </p:nvGrpSpPr>
        <p:grpSpPr>
          <a:xfrm>
            <a:off x="8120509" y="2824589"/>
            <a:ext cx="310214" cy="323873"/>
            <a:chOff x="3294650" y="3652450"/>
            <a:chExt cx="388350" cy="405450"/>
          </a:xfrm>
        </p:grpSpPr>
        <p:sp>
          <p:nvSpPr>
            <p:cNvPr id="27" name="Google Shape;569;p39">
              <a:extLst>
                <a:ext uri="{FF2B5EF4-FFF2-40B4-BE49-F238E27FC236}">
                  <a16:creationId xmlns:a16="http://schemas.microsoft.com/office/drawing/2014/main" id="{508EBF6C-7BBC-1D43-AC8E-D64525A8639D}"/>
                </a:ext>
              </a:extLst>
            </p:cNvPr>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0;p39">
              <a:extLst>
                <a:ext uri="{FF2B5EF4-FFF2-40B4-BE49-F238E27FC236}">
                  <a16:creationId xmlns:a16="http://schemas.microsoft.com/office/drawing/2014/main" id="{C882A8E3-6D40-CD4A-B7BA-45F905F89405}"/>
                </a:ext>
              </a:extLst>
            </p:cNvPr>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1;p39">
              <a:extLst>
                <a:ext uri="{FF2B5EF4-FFF2-40B4-BE49-F238E27FC236}">
                  <a16:creationId xmlns:a16="http://schemas.microsoft.com/office/drawing/2014/main" id="{40F894BF-C2E6-7445-809D-283EC66619E7}"/>
                </a:ext>
              </a:extLst>
            </p:cNvPr>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62;p39">
            <a:extLst>
              <a:ext uri="{FF2B5EF4-FFF2-40B4-BE49-F238E27FC236}">
                <a16:creationId xmlns:a16="http://schemas.microsoft.com/office/drawing/2014/main" id="{7928E1F9-E8B2-4C48-A492-2E391B17925C}"/>
              </a:ext>
            </a:extLst>
          </p:cNvPr>
          <p:cNvGrpSpPr/>
          <p:nvPr/>
        </p:nvGrpSpPr>
        <p:grpSpPr>
          <a:xfrm>
            <a:off x="7746413" y="3654350"/>
            <a:ext cx="386300" cy="387278"/>
            <a:chOff x="6617400" y="931125"/>
            <a:chExt cx="483600" cy="484825"/>
          </a:xfrm>
        </p:grpSpPr>
        <p:sp>
          <p:nvSpPr>
            <p:cNvPr id="37" name="Google Shape;463;p39">
              <a:extLst>
                <a:ext uri="{FF2B5EF4-FFF2-40B4-BE49-F238E27FC236}">
                  <a16:creationId xmlns:a16="http://schemas.microsoft.com/office/drawing/2014/main" id="{54021AB1-1BFA-3240-8E28-13C99DCA4CAB}"/>
                </a:ext>
              </a:extLst>
            </p:cNvPr>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4;p39">
              <a:extLst>
                <a:ext uri="{FF2B5EF4-FFF2-40B4-BE49-F238E27FC236}">
                  <a16:creationId xmlns:a16="http://schemas.microsoft.com/office/drawing/2014/main" id="{8BA2629C-2727-184D-BB1E-AAC2D059CA1F}"/>
                </a:ext>
              </a:extLst>
            </p:cNvPr>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447;p39">
            <a:extLst>
              <a:ext uri="{FF2B5EF4-FFF2-40B4-BE49-F238E27FC236}">
                <a16:creationId xmlns:a16="http://schemas.microsoft.com/office/drawing/2014/main" id="{91036F96-3175-7C41-81A4-99B9AE6A80C3}"/>
              </a:ext>
            </a:extLst>
          </p:cNvPr>
          <p:cNvGrpSpPr/>
          <p:nvPr/>
        </p:nvGrpSpPr>
        <p:grpSpPr>
          <a:xfrm>
            <a:off x="7804695" y="4163230"/>
            <a:ext cx="342406" cy="284852"/>
            <a:chOff x="1926350" y="995225"/>
            <a:chExt cx="428650" cy="356600"/>
          </a:xfrm>
        </p:grpSpPr>
        <p:sp>
          <p:nvSpPr>
            <p:cNvPr id="40" name="Google Shape;448;p39">
              <a:extLst>
                <a:ext uri="{FF2B5EF4-FFF2-40B4-BE49-F238E27FC236}">
                  <a16:creationId xmlns:a16="http://schemas.microsoft.com/office/drawing/2014/main" id="{F30EA2CB-F7FC-CB4B-9FB1-986BECF4734D}"/>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49;p39">
              <a:extLst>
                <a:ext uri="{FF2B5EF4-FFF2-40B4-BE49-F238E27FC236}">
                  <a16:creationId xmlns:a16="http://schemas.microsoft.com/office/drawing/2014/main" id="{E7FAB95C-4736-F340-8E11-EC8D34C5DB18}"/>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0;p39">
              <a:extLst>
                <a:ext uri="{FF2B5EF4-FFF2-40B4-BE49-F238E27FC236}">
                  <a16:creationId xmlns:a16="http://schemas.microsoft.com/office/drawing/2014/main" id="{86CB2007-0B79-454E-960C-BD5EFA19C5AE}"/>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1;p39">
              <a:extLst>
                <a:ext uri="{FF2B5EF4-FFF2-40B4-BE49-F238E27FC236}">
                  <a16:creationId xmlns:a16="http://schemas.microsoft.com/office/drawing/2014/main" id="{84FD3CCA-1916-9641-85C2-231CF58BF548}"/>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93;p39">
            <a:extLst>
              <a:ext uri="{FF2B5EF4-FFF2-40B4-BE49-F238E27FC236}">
                <a16:creationId xmlns:a16="http://schemas.microsoft.com/office/drawing/2014/main" id="{0ECFFE30-09BE-F98F-35D7-7A8D212CF2D1}"/>
              </a:ext>
            </a:extLst>
          </p:cNvPr>
          <p:cNvGrpSpPr/>
          <p:nvPr/>
        </p:nvGrpSpPr>
        <p:grpSpPr>
          <a:xfrm>
            <a:off x="6219232" y="3164916"/>
            <a:ext cx="386300" cy="405939"/>
            <a:chOff x="5970800" y="1619250"/>
            <a:chExt cx="428650" cy="456725"/>
          </a:xfrm>
        </p:grpSpPr>
        <p:sp>
          <p:nvSpPr>
            <p:cNvPr id="45" name="Google Shape;494;p39">
              <a:extLst>
                <a:ext uri="{FF2B5EF4-FFF2-40B4-BE49-F238E27FC236}">
                  <a16:creationId xmlns:a16="http://schemas.microsoft.com/office/drawing/2014/main" id="{99A4FF3C-6F79-20B9-8197-B1E180A67EC2}"/>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5;p39">
              <a:extLst>
                <a:ext uri="{FF2B5EF4-FFF2-40B4-BE49-F238E27FC236}">
                  <a16:creationId xmlns:a16="http://schemas.microsoft.com/office/drawing/2014/main" id="{840F90F8-3838-C8CE-E5AF-32C93F368BA6}"/>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6;p39">
              <a:extLst>
                <a:ext uri="{FF2B5EF4-FFF2-40B4-BE49-F238E27FC236}">
                  <a16:creationId xmlns:a16="http://schemas.microsoft.com/office/drawing/2014/main" id="{B1F29224-EB81-C12E-2AD4-CA243B7A3A1E}"/>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7;p39">
              <a:extLst>
                <a:ext uri="{FF2B5EF4-FFF2-40B4-BE49-F238E27FC236}">
                  <a16:creationId xmlns:a16="http://schemas.microsoft.com/office/drawing/2014/main" id="{DAFFF51B-050F-1BFA-623B-07AE7D3CF6AA}"/>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8;p39">
              <a:extLst>
                <a:ext uri="{FF2B5EF4-FFF2-40B4-BE49-F238E27FC236}">
                  <a16:creationId xmlns:a16="http://schemas.microsoft.com/office/drawing/2014/main" id="{F40582FC-6487-FE07-437D-2477D2DAF9B5}"/>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405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Trade Tech Solutions  |  </a:t>
            </a:r>
            <a:r>
              <a:rPr lang="en-US" dirty="0"/>
              <a:t>NEMRA Technology Service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7" name="Picture 6">
            <a:extLst>
              <a:ext uri="{FF2B5EF4-FFF2-40B4-BE49-F238E27FC236}">
                <a16:creationId xmlns:a16="http://schemas.microsoft.com/office/drawing/2014/main" id="{34DA3E26-DFE8-E640-AAB7-EE7986F6BBDF}"/>
              </a:ext>
            </a:extLst>
          </p:cNvPr>
          <p:cNvPicPr>
            <a:picLocks noChangeAspect="1"/>
          </p:cNvPicPr>
          <p:nvPr/>
        </p:nvPicPr>
        <p:blipFill>
          <a:blip r:embed="rId2"/>
          <a:stretch>
            <a:fillRect/>
          </a:stretch>
        </p:blipFill>
        <p:spPr>
          <a:xfrm>
            <a:off x="0" y="210719"/>
            <a:ext cx="1280160" cy="508903"/>
          </a:xfrm>
          <a:prstGeom prst="rect">
            <a:avLst/>
          </a:prstGeom>
        </p:spPr>
      </p:pic>
      <p:sp>
        <p:nvSpPr>
          <p:cNvPr id="12" name="Google Shape;161;p21">
            <a:extLst>
              <a:ext uri="{FF2B5EF4-FFF2-40B4-BE49-F238E27FC236}">
                <a16:creationId xmlns:a16="http://schemas.microsoft.com/office/drawing/2014/main" id="{643D6063-3EA7-A344-A7BD-04BC3351F5F1}"/>
              </a:ext>
            </a:extLst>
          </p:cNvPr>
          <p:cNvSpPr txBox="1">
            <a:spLocks/>
          </p:cNvSpPr>
          <p:nvPr/>
        </p:nvSpPr>
        <p:spPr>
          <a:xfrm>
            <a:off x="1399981" y="807660"/>
            <a:ext cx="3766751" cy="34347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Font typeface="Arial" panose="020B0604020202020204" pitchFamily="34" charset="0"/>
              <a:buChar char="•"/>
            </a:pPr>
            <a:r>
              <a:rPr lang="en-US" dirty="0">
                <a:solidFill>
                  <a:schemeClr val="tx1"/>
                </a:solidFill>
              </a:rPr>
              <a:t>The TTS Platform can be called the electrical manufacturer's reps ERP system! </a:t>
            </a:r>
          </a:p>
          <a:p>
            <a:pPr marL="285750" indent="-285750">
              <a:spcBef>
                <a:spcPts val="600"/>
              </a:spcBef>
              <a:buClr>
                <a:schemeClr val="tx1"/>
              </a:buClr>
              <a:buFont typeface="Arial" panose="020B0604020202020204" pitchFamily="34" charset="0"/>
              <a:buChar char="•"/>
            </a:pPr>
            <a:r>
              <a:rPr lang="en-US" dirty="0">
                <a:solidFill>
                  <a:schemeClr val="tx1"/>
                </a:solidFill>
              </a:rPr>
              <a:t>No other software solution does all 5 functions – Quotations, Sales Analysis, CRM, Total Order Entry and Marketing. Integrated pipeline management means more efficient and effective sales strategies for you! </a:t>
            </a:r>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35181" y="22113"/>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TTS</a:t>
            </a:r>
            <a:endParaRPr lang="en-US" sz="3200" dirty="0"/>
          </a:p>
        </p:txBody>
      </p:sp>
      <p:grpSp>
        <p:nvGrpSpPr>
          <p:cNvPr id="15" name="Google Shape;647;p39">
            <a:extLst>
              <a:ext uri="{FF2B5EF4-FFF2-40B4-BE49-F238E27FC236}">
                <a16:creationId xmlns:a16="http://schemas.microsoft.com/office/drawing/2014/main" id="{88FC16F0-8047-9647-9250-8714C847FF65}"/>
              </a:ext>
            </a:extLst>
          </p:cNvPr>
          <p:cNvGrpSpPr/>
          <p:nvPr/>
        </p:nvGrpSpPr>
        <p:grpSpPr>
          <a:xfrm>
            <a:off x="7978410" y="4401598"/>
            <a:ext cx="335736" cy="322053"/>
            <a:chOff x="5241175" y="4959100"/>
            <a:chExt cx="539775" cy="517775"/>
          </a:xfrm>
        </p:grpSpPr>
        <p:sp>
          <p:nvSpPr>
            <p:cNvPr id="16" name="Google Shape;648;p39">
              <a:extLst>
                <a:ext uri="{FF2B5EF4-FFF2-40B4-BE49-F238E27FC236}">
                  <a16:creationId xmlns:a16="http://schemas.microsoft.com/office/drawing/2014/main" id="{8DB85BAD-729D-6A4B-A9A7-0A42A4F7B76E}"/>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9;p39">
              <a:extLst>
                <a:ext uri="{FF2B5EF4-FFF2-40B4-BE49-F238E27FC236}">
                  <a16:creationId xmlns:a16="http://schemas.microsoft.com/office/drawing/2014/main" id="{10EED9BE-FDEE-9240-B4CE-3D244A3AEB91}"/>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0;p39">
              <a:extLst>
                <a:ext uri="{FF2B5EF4-FFF2-40B4-BE49-F238E27FC236}">
                  <a16:creationId xmlns:a16="http://schemas.microsoft.com/office/drawing/2014/main" id="{2BDD5DCC-21A5-804D-A51B-30D97C69B506}"/>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1;p39">
              <a:extLst>
                <a:ext uri="{FF2B5EF4-FFF2-40B4-BE49-F238E27FC236}">
                  <a16:creationId xmlns:a16="http://schemas.microsoft.com/office/drawing/2014/main" id="{4FDEA0C7-EA8E-2947-B758-3BF4A55C8F53}"/>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2;p39">
              <a:extLst>
                <a:ext uri="{FF2B5EF4-FFF2-40B4-BE49-F238E27FC236}">
                  <a16:creationId xmlns:a16="http://schemas.microsoft.com/office/drawing/2014/main" id="{142D671F-3A86-274F-A339-62B3A9C56247}"/>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3;p39">
              <a:extLst>
                <a:ext uri="{FF2B5EF4-FFF2-40B4-BE49-F238E27FC236}">
                  <a16:creationId xmlns:a16="http://schemas.microsoft.com/office/drawing/2014/main" id="{2D381E4E-7F35-184D-BA5F-556043B0FC33}"/>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B0743B60-B9F8-EF1A-9E39-127780AB5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091" y="212234"/>
            <a:ext cx="3658450" cy="2416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4E8E37C7-459C-3A32-7722-FAD418CC8C14}"/>
              </a:ext>
            </a:extLst>
          </p:cNvPr>
          <p:cNvPicPr>
            <a:picLocks noChangeAspect="1"/>
          </p:cNvPicPr>
          <p:nvPr/>
        </p:nvPicPr>
        <p:blipFill>
          <a:blip r:embed="rId4"/>
          <a:stretch>
            <a:fillRect/>
          </a:stretch>
        </p:blipFill>
        <p:spPr>
          <a:xfrm>
            <a:off x="5363091" y="2689762"/>
            <a:ext cx="3560245" cy="1552662"/>
          </a:xfrm>
          <a:prstGeom prst="rect">
            <a:avLst/>
          </a:prstGeom>
        </p:spPr>
      </p:pic>
    </p:spTree>
    <p:extLst>
      <p:ext uri="{BB962C8B-B14F-4D97-AF65-F5344CB8AC3E}">
        <p14:creationId xmlns:p14="http://schemas.microsoft.com/office/powerpoint/2010/main" val="120514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err="1"/>
              <a:t>Repfabric</a:t>
            </a:r>
            <a:r>
              <a:rPr lang="en-US" b="1" dirty="0"/>
              <a:t>  |  </a:t>
            </a:r>
            <a:r>
              <a:rPr lang="en-US" dirty="0"/>
              <a:t>NEMRA Technology Service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7" name="Picture 6">
            <a:extLst>
              <a:ext uri="{FF2B5EF4-FFF2-40B4-BE49-F238E27FC236}">
                <a16:creationId xmlns:a16="http://schemas.microsoft.com/office/drawing/2014/main" id="{34DA3E26-DFE8-E640-AAB7-EE7986F6BBDF}"/>
              </a:ext>
            </a:extLst>
          </p:cNvPr>
          <p:cNvPicPr>
            <a:picLocks noChangeAspect="1"/>
          </p:cNvPicPr>
          <p:nvPr/>
        </p:nvPicPr>
        <p:blipFill>
          <a:blip r:embed="rId2"/>
          <a:stretch>
            <a:fillRect/>
          </a:stretch>
        </p:blipFill>
        <p:spPr>
          <a:xfrm>
            <a:off x="-1" y="287369"/>
            <a:ext cx="1287083" cy="357523"/>
          </a:xfrm>
          <a:prstGeom prst="rect">
            <a:avLst/>
          </a:prstGeom>
        </p:spPr>
      </p:pic>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REPFABRIC</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448747" y="644892"/>
            <a:ext cx="3621341"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SzPct val="90000"/>
              <a:buFont typeface="Arial" panose="020B0604020202020204" pitchFamily="34" charset="0"/>
              <a:buChar char="•"/>
            </a:pPr>
            <a:r>
              <a:rPr lang="en-US" dirty="0">
                <a:solidFill>
                  <a:schemeClr val="tx1"/>
                </a:solidFill>
              </a:rPr>
              <a:t>A CRM and Sales Data Management Platform Built for Manufacturers' Sales Reps</a:t>
            </a:r>
          </a:p>
          <a:p>
            <a:pPr marL="285750" indent="-285750">
              <a:spcBef>
                <a:spcPts val="600"/>
              </a:spcBef>
              <a:buClr>
                <a:schemeClr val="tx1"/>
              </a:buClr>
              <a:buSzPct val="90000"/>
              <a:buFont typeface="Arial" panose="020B0604020202020204" pitchFamily="34" charset="0"/>
              <a:buChar char="•"/>
            </a:pPr>
            <a:r>
              <a:rPr lang="en-US" dirty="0">
                <a:solidFill>
                  <a:schemeClr val="tx1"/>
                </a:solidFill>
              </a:rPr>
              <a:t>As reps, we understand the complexities of repping multiple manufacturers. That’s why we created </a:t>
            </a:r>
            <a:r>
              <a:rPr lang="en-US" dirty="0" err="1">
                <a:solidFill>
                  <a:schemeClr val="tx1"/>
                </a:solidFill>
              </a:rPr>
              <a:t>Repfabric</a:t>
            </a:r>
            <a:r>
              <a:rPr lang="en-US" dirty="0">
                <a:solidFill>
                  <a:schemeClr val="tx1"/>
                </a:solidFill>
              </a:rPr>
              <a:t>, the CRM, sales reporting, and commission tracking tool uniquely tailored to the needs of manufacturer sales reps.  </a:t>
            </a:r>
          </a:p>
        </p:txBody>
      </p:sp>
      <p:grpSp>
        <p:nvGrpSpPr>
          <p:cNvPr id="9" name="Google Shape;647;p39">
            <a:extLst>
              <a:ext uri="{FF2B5EF4-FFF2-40B4-BE49-F238E27FC236}">
                <a16:creationId xmlns:a16="http://schemas.microsoft.com/office/drawing/2014/main" id="{0FA39FBF-0604-7C4B-942D-43627ACECB64}"/>
              </a:ext>
            </a:extLst>
          </p:cNvPr>
          <p:cNvGrpSpPr/>
          <p:nvPr/>
        </p:nvGrpSpPr>
        <p:grpSpPr>
          <a:xfrm>
            <a:off x="7978410" y="4401598"/>
            <a:ext cx="335736" cy="322053"/>
            <a:chOff x="5241175" y="4959100"/>
            <a:chExt cx="539775" cy="517775"/>
          </a:xfrm>
        </p:grpSpPr>
        <p:sp>
          <p:nvSpPr>
            <p:cNvPr id="10" name="Google Shape;648;p39">
              <a:extLst>
                <a:ext uri="{FF2B5EF4-FFF2-40B4-BE49-F238E27FC236}">
                  <a16:creationId xmlns:a16="http://schemas.microsoft.com/office/drawing/2014/main" id="{EBAEEC3F-B21D-5847-A7C1-3F108F7A3617}"/>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9;p39">
              <a:extLst>
                <a:ext uri="{FF2B5EF4-FFF2-40B4-BE49-F238E27FC236}">
                  <a16:creationId xmlns:a16="http://schemas.microsoft.com/office/drawing/2014/main" id="{D64D18A8-3F66-634A-B8BC-7BDC83AD471F}"/>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0;p39">
              <a:extLst>
                <a:ext uri="{FF2B5EF4-FFF2-40B4-BE49-F238E27FC236}">
                  <a16:creationId xmlns:a16="http://schemas.microsoft.com/office/drawing/2014/main" id="{88FF2005-CBFC-E14D-AF2B-AE10DB8FD707}"/>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1;p39">
              <a:extLst>
                <a:ext uri="{FF2B5EF4-FFF2-40B4-BE49-F238E27FC236}">
                  <a16:creationId xmlns:a16="http://schemas.microsoft.com/office/drawing/2014/main" id="{7693EA06-AC80-DC4E-93C4-1DC85F290293}"/>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2;p39">
              <a:extLst>
                <a:ext uri="{FF2B5EF4-FFF2-40B4-BE49-F238E27FC236}">
                  <a16:creationId xmlns:a16="http://schemas.microsoft.com/office/drawing/2014/main" id="{7D3FBB45-5D3A-7247-9F15-0FDFDFAD6C52}"/>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3;p39">
              <a:extLst>
                <a:ext uri="{FF2B5EF4-FFF2-40B4-BE49-F238E27FC236}">
                  <a16:creationId xmlns:a16="http://schemas.microsoft.com/office/drawing/2014/main" id="{7D63517B-CC91-964D-9771-89904B5779F4}"/>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Diagram&#10;&#10;Description automatically generated">
            <a:extLst>
              <a:ext uri="{FF2B5EF4-FFF2-40B4-BE49-F238E27FC236}">
                <a16:creationId xmlns:a16="http://schemas.microsoft.com/office/drawing/2014/main" id="{63C3E655-0D22-0DE5-A68F-65F8D338A907}"/>
              </a:ext>
            </a:extLst>
          </p:cNvPr>
          <p:cNvPicPr>
            <a:picLocks noChangeAspect="1"/>
          </p:cNvPicPr>
          <p:nvPr/>
        </p:nvPicPr>
        <p:blipFill>
          <a:blip r:embed="rId3"/>
          <a:stretch>
            <a:fillRect/>
          </a:stretch>
        </p:blipFill>
        <p:spPr>
          <a:xfrm>
            <a:off x="5164918" y="3316844"/>
            <a:ext cx="3932775" cy="943549"/>
          </a:xfrm>
          <a:prstGeom prst="rect">
            <a:avLst/>
          </a:prstGeom>
        </p:spPr>
      </p:pic>
      <p:pic>
        <p:nvPicPr>
          <p:cNvPr id="12" name="Picture 11" descr="Logo, company name&#10;&#10;Description automatically generated">
            <a:extLst>
              <a:ext uri="{FF2B5EF4-FFF2-40B4-BE49-F238E27FC236}">
                <a16:creationId xmlns:a16="http://schemas.microsoft.com/office/drawing/2014/main" id="{20B621EA-253C-5CD8-3D85-F4F1E81708A0}"/>
              </a:ext>
            </a:extLst>
          </p:cNvPr>
          <p:cNvPicPr>
            <a:picLocks noChangeAspect="1"/>
          </p:cNvPicPr>
          <p:nvPr/>
        </p:nvPicPr>
        <p:blipFill>
          <a:blip r:embed="rId4"/>
          <a:stretch>
            <a:fillRect/>
          </a:stretch>
        </p:blipFill>
        <p:spPr>
          <a:xfrm>
            <a:off x="5265131" y="71606"/>
            <a:ext cx="3732351" cy="2104489"/>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639F1274-C0C0-DF59-D34C-456AE35CB829}"/>
              </a:ext>
            </a:extLst>
          </p:cNvPr>
          <p:cNvPicPr>
            <a:picLocks noChangeAspect="1"/>
          </p:cNvPicPr>
          <p:nvPr/>
        </p:nvPicPr>
        <p:blipFill>
          <a:blip r:embed="rId5"/>
          <a:stretch>
            <a:fillRect/>
          </a:stretch>
        </p:blipFill>
        <p:spPr>
          <a:xfrm>
            <a:off x="5293419" y="2294065"/>
            <a:ext cx="3704063" cy="999644"/>
          </a:xfrm>
          <a:prstGeom prst="rect">
            <a:avLst/>
          </a:prstGeom>
        </p:spPr>
      </p:pic>
    </p:spTree>
    <p:extLst>
      <p:ext uri="{BB962C8B-B14F-4D97-AF65-F5344CB8AC3E}">
        <p14:creationId xmlns:p14="http://schemas.microsoft.com/office/powerpoint/2010/main" val="147301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RepFiles  |  </a:t>
            </a:r>
            <a:r>
              <a:rPr lang="en-US" dirty="0"/>
              <a:t>NEMRA Technology Service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7" name="Picture 6">
            <a:extLst>
              <a:ext uri="{FF2B5EF4-FFF2-40B4-BE49-F238E27FC236}">
                <a16:creationId xmlns:a16="http://schemas.microsoft.com/office/drawing/2014/main" id="{34DA3E26-DFE8-E640-AAB7-EE7986F6BBDF}"/>
              </a:ext>
            </a:extLst>
          </p:cNvPr>
          <p:cNvPicPr>
            <a:picLocks noChangeAspect="1"/>
          </p:cNvPicPr>
          <p:nvPr/>
        </p:nvPicPr>
        <p:blipFill>
          <a:blip r:embed="rId2"/>
          <a:stretch>
            <a:fillRect/>
          </a:stretch>
        </p:blipFill>
        <p:spPr>
          <a:xfrm>
            <a:off x="42478" y="272665"/>
            <a:ext cx="1178223" cy="385010"/>
          </a:xfrm>
          <a:prstGeom prst="rect">
            <a:avLst/>
          </a:prstGeom>
        </p:spPr>
      </p:pic>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REPFILES</a:t>
            </a:r>
            <a:endParaRPr lang="en-US" sz="3200" dirty="0"/>
          </a:p>
        </p:txBody>
      </p:sp>
      <p:grpSp>
        <p:nvGrpSpPr>
          <p:cNvPr id="9" name="Google Shape;647;p39">
            <a:extLst>
              <a:ext uri="{FF2B5EF4-FFF2-40B4-BE49-F238E27FC236}">
                <a16:creationId xmlns:a16="http://schemas.microsoft.com/office/drawing/2014/main" id="{7A8FEE41-A92D-C74F-8969-E39BEB340240}"/>
              </a:ext>
            </a:extLst>
          </p:cNvPr>
          <p:cNvGrpSpPr/>
          <p:nvPr/>
        </p:nvGrpSpPr>
        <p:grpSpPr>
          <a:xfrm>
            <a:off x="7978410" y="4401598"/>
            <a:ext cx="335736" cy="322053"/>
            <a:chOff x="5241175" y="4959100"/>
            <a:chExt cx="539775" cy="517775"/>
          </a:xfrm>
        </p:grpSpPr>
        <p:sp>
          <p:nvSpPr>
            <p:cNvPr id="10" name="Google Shape;648;p39">
              <a:extLst>
                <a:ext uri="{FF2B5EF4-FFF2-40B4-BE49-F238E27FC236}">
                  <a16:creationId xmlns:a16="http://schemas.microsoft.com/office/drawing/2014/main" id="{F6C3514E-00E9-AB44-8D83-528D64A48923}"/>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9;p39">
              <a:extLst>
                <a:ext uri="{FF2B5EF4-FFF2-40B4-BE49-F238E27FC236}">
                  <a16:creationId xmlns:a16="http://schemas.microsoft.com/office/drawing/2014/main" id="{84C22DDF-4936-D048-B1AE-969A23D5FD36}"/>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0;p39">
              <a:extLst>
                <a:ext uri="{FF2B5EF4-FFF2-40B4-BE49-F238E27FC236}">
                  <a16:creationId xmlns:a16="http://schemas.microsoft.com/office/drawing/2014/main" id="{7F856FAD-5B46-DF4A-8DBB-552C96947580}"/>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1;p39">
              <a:extLst>
                <a:ext uri="{FF2B5EF4-FFF2-40B4-BE49-F238E27FC236}">
                  <a16:creationId xmlns:a16="http://schemas.microsoft.com/office/drawing/2014/main" id="{DF22CEE9-C268-5742-8E90-3DEE6E634BC5}"/>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2;p39">
              <a:extLst>
                <a:ext uri="{FF2B5EF4-FFF2-40B4-BE49-F238E27FC236}">
                  <a16:creationId xmlns:a16="http://schemas.microsoft.com/office/drawing/2014/main" id="{712506ED-B9B3-4E43-867C-039D87C915BF}"/>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3;p39">
              <a:extLst>
                <a:ext uri="{FF2B5EF4-FFF2-40B4-BE49-F238E27FC236}">
                  <a16:creationId xmlns:a16="http://schemas.microsoft.com/office/drawing/2014/main" id="{EB4DD5D6-792C-A14C-9C57-1A7615D7E5A6}"/>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B451414-6BB4-EB38-A982-22968A167A83}"/>
              </a:ext>
            </a:extLst>
          </p:cNvPr>
          <p:cNvSpPr txBox="1"/>
          <p:nvPr/>
        </p:nvSpPr>
        <p:spPr>
          <a:xfrm>
            <a:off x="1455234" y="755355"/>
            <a:ext cx="3808142" cy="3046988"/>
          </a:xfrm>
          <a:prstGeom prst="rect">
            <a:avLst/>
          </a:prstGeom>
          <a:noFill/>
        </p:spPr>
        <p:txBody>
          <a:bodyPr wrap="square">
            <a:spAutoFit/>
          </a:bodyPr>
          <a:lstStyle/>
          <a:p>
            <a:pPr marL="285750" indent="-285750" algn="l" fontAlgn="base">
              <a:buFont typeface="Arial" panose="020B0604020202020204" pitchFamily="34" charset="0"/>
              <a:buChar char="•"/>
            </a:pPr>
            <a:r>
              <a:rPr lang="en-US" sz="1600" b="0" i="0" u="none" strike="noStrike" dirty="0">
                <a:solidFill>
                  <a:schemeClr val="tx1"/>
                </a:solidFill>
                <a:effectLst/>
                <a:latin typeface="Barlow" pitchFamily="2" charset="77"/>
              </a:rPr>
              <a:t>RepFiles enables manufacturers to populate and manage the content on thousands of outside salespeople's devices. </a:t>
            </a:r>
          </a:p>
          <a:p>
            <a:pPr marL="285750" indent="-285750" fontAlgn="base">
              <a:buFont typeface="Arial" panose="020B0604020202020204" pitchFamily="34" charset="0"/>
              <a:buChar char="•"/>
            </a:pPr>
            <a:r>
              <a:rPr lang="en-US" sz="1600" dirty="0">
                <a:solidFill>
                  <a:schemeClr val="tx1"/>
                </a:solidFill>
                <a:latin typeface="Barlow" pitchFamily="2" charset="77"/>
              </a:rPr>
              <a:t>Salespeople no longer need to learn different systems, manage multiple logins or move in and out of various apps when they need to access content in front of a customer.</a:t>
            </a:r>
          </a:p>
          <a:p>
            <a:pPr marL="285750" indent="-285750" fontAlgn="base">
              <a:buFont typeface="Arial" panose="020B0604020202020204" pitchFamily="34" charset="0"/>
              <a:buChar char="•"/>
            </a:pPr>
            <a:r>
              <a:rPr lang="en-US" sz="1600" dirty="0">
                <a:solidFill>
                  <a:schemeClr val="tx1"/>
                </a:solidFill>
                <a:latin typeface="Barlow" pitchFamily="2" charset="77"/>
              </a:rPr>
              <a:t>Under a single account within a single app, RepFiles gives salespeople a one-stop shop</a:t>
            </a:r>
            <a:endParaRPr lang="en-US" sz="1600" b="0" i="0" u="none" strike="noStrike" dirty="0">
              <a:solidFill>
                <a:schemeClr val="tx1"/>
              </a:solidFill>
              <a:effectLst/>
              <a:latin typeface="Barlow" pitchFamily="2" charset="77"/>
            </a:endParaRPr>
          </a:p>
        </p:txBody>
      </p:sp>
      <p:pic>
        <p:nvPicPr>
          <p:cNvPr id="6" name="Picture 5" descr="A group of men wearing hard hats&#10;&#10;Description automatically generated with medium confidence">
            <a:extLst>
              <a:ext uri="{FF2B5EF4-FFF2-40B4-BE49-F238E27FC236}">
                <a16:creationId xmlns:a16="http://schemas.microsoft.com/office/drawing/2014/main" id="{3FB79705-FBA2-1FFF-729E-77D60566D6BE}"/>
              </a:ext>
            </a:extLst>
          </p:cNvPr>
          <p:cNvPicPr>
            <a:picLocks noChangeAspect="1"/>
          </p:cNvPicPr>
          <p:nvPr/>
        </p:nvPicPr>
        <p:blipFill>
          <a:blip r:embed="rId3"/>
          <a:stretch>
            <a:fillRect/>
          </a:stretch>
        </p:blipFill>
        <p:spPr>
          <a:xfrm>
            <a:off x="5865541" y="61945"/>
            <a:ext cx="3150840" cy="2357251"/>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EF259A3F-C176-B12D-2BC1-8D76C4C12AE4}"/>
              </a:ext>
            </a:extLst>
          </p:cNvPr>
          <p:cNvPicPr>
            <a:picLocks noChangeAspect="1"/>
          </p:cNvPicPr>
          <p:nvPr/>
        </p:nvPicPr>
        <p:blipFill>
          <a:blip r:embed="rId4"/>
          <a:stretch>
            <a:fillRect/>
          </a:stretch>
        </p:blipFill>
        <p:spPr>
          <a:xfrm>
            <a:off x="6237659" y="2430548"/>
            <a:ext cx="2512741" cy="1813019"/>
          </a:xfrm>
          <a:prstGeom prst="rect">
            <a:avLst/>
          </a:prstGeom>
        </p:spPr>
      </p:pic>
    </p:spTree>
    <p:extLst>
      <p:ext uri="{BB962C8B-B14F-4D97-AF65-F5344CB8AC3E}">
        <p14:creationId xmlns:p14="http://schemas.microsoft.com/office/powerpoint/2010/main" val="100901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SFBBG |  </a:t>
            </a:r>
            <a:r>
              <a:rPr lang="en-US" dirty="0"/>
              <a:t>NEMRA Legal Services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SFBBG</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466888" y="736400"/>
            <a:ext cx="2629327"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SzPct val="90000"/>
              <a:buFont typeface="Arial" panose="020B0604020202020204" pitchFamily="34" charset="0"/>
              <a:buChar char="•"/>
            </a:pPr>
            <a:r>
              <a:rPr lang="en-US" dirty="0">
                <a:solidFill>
                  <a:schemeClr val="tx1"/>
                </a:solidFill>
              </a:rPr>
              <a:t>Recover unpaid and underpaid commissions. </a:t>
            </a:r>
          </a:p>
          <a:p>
            <a:pPr marL="285750" indent="-285750">
              <a:spcBef>
                <a:spcPts val="600"/>
              </a:spcBef>
              <a:buClr>
                <a:schemeClr val="tx1"/>
              </a:buClr>
              <a:buSzPct val="90000"/>
              <a:buFont typeface="Arial" panose="020B0604020202020204" pitchFamily="34" charset="0"/>
              <a:buChar char="•"/>
            </a:pPr>
            <a:r>
              <a:rPr lang="en-US" dirty="0">
                <a:solidFill>
                  <a:schemeClr val="tx1"/>
                </a:solidFill>
              </a:rPr>
              <a:t>Prepare and negotiate rep contracts that will help avoid disputes later.</a:t>
            </a:r>
          </a:p>
          <a:p>
            <a:pPr marL="285750" indent="-285750">
              <a:spcBef>
                <a:spcPts val="600"/>
              </a:spcBef>
              <a:buClr>
                <a:schemeClr val="tx1"/>
              </a:buClr>
              <a:buSzPct val="90000"/>
              <a:buFont typeface="Arial" panose="020B0604020202020204" pitchFamily="34" charset="0"/>
              <a:buChar char="•"/>
            </a:pPr>
            <a:r>
              <a:rPr lang="en-US" dirty="0">
                <a:solidFill>
                  <a:schemeClr val="tx1"/>
                </a:solidFill>
              </a:rPr>
              <a:t>Counsel rep firms on succession planning, acquisitions and sales, tax issues, non-competes, and virtually all other rep issues.</a:t>
            </a:r>
          </a:p>
        </p:txBody>
      </p:sp>
      <p:pic>
        <p:nvPicPr>
          <p:cNvPr id="17" name="Picture 16" descr="A picture containing text, clipart&#10;&#10;Description automatically generated">
            <a:extLst>
              <a:ext uri="{FF2B5EF4-FFF2-40B4-BE49-F238E27FC236}">
                <a16:creationId xmlns:a16="http://schemas.microsoft.com/office/drawing/2014/main" id="{5FB3A95C-6E4D-BDC2-FA44-4F8BD529B220}"/>
              </a:ext>
            </a:extLst>
          </p:cNvPr>
          <p:cNvPicPr>
            <a:picLocks noChangeAspect="1"/>
          </p:cNvPicPr>
          <p:nvPr/>
        </p:nvPicPr>
        <p:blipFill>
          <a:blip r:embed="rId2"/>
          <a:stretch>
            <a:fillRect/>
          </a:stretch>
        </p:blipFill>
        <p:spPr>
          <a:xfrm>
            <a:off x="52040" y="268370"/>
            <a:ext cx="1130160" cy="357684"/>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1DF6B56A-852D-7EEC-95C3-025D97922CDB}"/>
              </a:ext>
            </a:extLst>
          </p:cNvPr>
          <p:cNvPicPr>
            <a:picLocks noChangeAspect="1"/>
          </p:cNvPicPr>
          <p:nvPr/>
        </p:nvPicPr>
        <p:blipFill>
          <a:blip r:embed="rId3"/>
          <a:stretch>
            <a:fillRect/>
          </a:stretch>
        </p:blipFill>
        <p:spPr>
          <a:xfrm>
            <a:off x="4196575" y="1751287"/>
            <a:ext cx="4831540" cy="1672738"/>
          </a:xfrm>
          <a:prstGeom prst="rect">
            <a:avLst/>
          </a:prstGeom>
        </p:spPr>
      </p:pic>
      <p:pic>
        <p:nvPicPr>
          <p:cNvPr id="7" name="Picture 6" descr="A close-up of a hand writing on a piece of paper&#10;&#10;Description automatically generated with medium confidence">
            <a:extLst>
              <a:ext uri="{FF2B5EF4-FFF2-40B4-BE49-F238E27FC236}">
                <a16:creationId xmlns:a16="http://schemas.microsoft.com/office/drawing/2014/main" id="{7FFA84C8-38A0-0605-A45D-20BB88A41723}"/>
              </a:ext>
            </a:extLst>
          </p:cNvPr>
          <p:cNvPicPr>
            <a:picLocks noChangeAspect="1"/>
          </p:cNvPicPr>
          <p:nvPr/>
        </p:nvPicPr>
        <p:blipFill>
          <a:blip r:embed="rId4"/>
          <a:stretch>
            <a:fillRect/>
          </a:stretch>
        </p:blipFill>
        <p:spPr>
          <a:xfrm>
            <a:off x="4163122" y="257989"/>
            <a:ext cx="4898447" cy="1506790"/>
          </a:xfrm>
          <a:prstGeom prst="rect">
            <a:avLst/>
          </a:prstGeom>
        </p:spPr>
      </p:pic>
      <p:grpSp>
        <p:nvGrpSpPr>
          <p:cNvPr id="18" name="Google Shape;565;p39">
            <a:extLst>
              <a:ext uri="{FF2B5EF4-FFF2-40B4-BE49-F238E27FC236}">
                <a16:creationId xmlns:a16="http://schemas.microsoft.com/office/drawing/2014/main" id="{AFE6B3A9-4244-BC92-46B4-58DFC447152A}"/>
              </a:ext>
            </a:extLst>
          </p:cNvPr>
          <p:cNvGrpSpPr/>
          <p:nvPr/>
        </p:nvGrpSpPr>
        <p:grpSpPr>
          <a:xfrm>
            <a:off x="7997310" y="4426948"/>
            <a:ext cx="283217" cy="252104"/>
            <a:chOff x="2599825" y="3689700"/>
            <a:chExt cx="429850" cy="360275"/>
          </a:xfrm>
        </p:grpSpPr>
        <p:sp>
          <p:nvSpPr>
            <p:cNvPr id="19" name="Google Shape;566;p39">
              <a:extLst>
                <a:ext uri="{FF2B5EF4-FFF2-40B4-BE49-F238E27FC236}">
                  <a16:creationId xmlns:a16="http://schemas.microsoft.com/office/drawing/2014/main" id="{7C9A710C-CAED-F971-B244-FFACE8B474D3}"/>
                </a:ext>
              </a:extLst>
            </p:cNvPr>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67;p39">
              <a:extLst>
                <a:ext uri="{FF2B5EF4-FFF2-40B4-BE49-F238E27FC236}">
                  <a16:creationId xmlns:a16="http://schemas.microsoft.com/office/drawing/2014/main" id="{83A7433B-45FE-35F0-FCA6-6E01CCE569E6}"/>
                </a:ext>
              </a:extLst>
            </p:cNvPr>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463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T.I.P.S 4 Reps |  </a:t>
            </a:r>
            <a:r>
              <a:rPr lang="en-US" dirty="0"/>
              <a:t>NEMRA Legal Services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T.I.P.S. 4 REPS</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99981" y="690291"/>
            <a:ext cx="3610635"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0" indent="0">
              <a:spcBef>
                <a:spcPts val="600"/>
              </a:spcBef>
              <a:buClr>
                <a:schemeClr val="tx1"/>
              </a:buClr>
              <a:buSzPct val="90000"/>
            </a:pPr>
            <a:r>
              <a:rPr lang="en-US" dirty="0">
                <a:solidFill>
                  <a:schemeClr val="tx1"/>
                </a:solidFill>
              </a:rPr>
              <a:t>T.I.P.S. 4 Reps has developed a custom designed review and process- oriented analysis in each of the Tax, Investment, Pension and Succession Planning disciplines, for reps.</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Tax Planning- CASH Management</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Investment Management</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Pension Planning</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Succession Planning</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REP Management (Retirement and Exit Plan)</a:t>
            </a:r>
          </a:p>
          <a:p>
            <a:pPr marL="171450" indent="-171450">
              <a:spcBef>
                <a:spcPts val="600"/>
              </a:spcBef>
              <a:buClr>
                <a:schemeClr val="tx1"/>
              </a:buClr>
              <a:buSzPct val="90000"/>
              <a:buFont typeface="Arial" panose="020B0604020202020204" pitchFamily="34" charset="0"/>
              <a:buChar char="•"/>
            </a:pPr>
            <a:r>
              <a:rPr lang="en-US" sz="1200" dirty="0">
                <a:solidFill>
                  <a:schemeClr val="tx1"/>
                </a:solidFill>
              </a:rPr>
              <a:t>RISK Management (Retention, Incentive and Succession of Key People)</a:t>
            </a:r>
          </a:p>
          <a:p>
            <a:pPr marL="0" indent="0">
              <a:spcBef>
                <a:spcPts val="600"/>
              </a:spcBef>
              <a:buClr>
                <a:schemeClr val="tx1"/>
              </a:buClr>
              <a:buSzPct val="90000"/>
            </a:pPr>
            <a:endParaRPr lang="en-US" sz="1800" b="1" dirty="0">
              <a:solidFill>
                <a:schemeClr val="tx1"/>
              </a:solidFill>
            </a:endParaRPr>
          </a:p>
        </p:txBody>
      </p:sp>
      <p:pic>
        <p:nvPicPr>
          <p:cNvPr id="5" name="Picture 4" descr="A picture containing text, clipart&#10;&#10;Description automatically generated">
            <a:extLst>
              <a:ext uri="{FF2B5EF4-FFF2-40B4-BE49-F238E27FC236}">
                <a16:creationId xmlns:a16="http://schemas.microsoft.com/office/drawing/2014/main" id="{1D3463F3-974A-396E-4E6C-B66A91E9A6BF}"/>
              </a:ext>
            </a:extLst>
          </p:cNvPr>
          <p:cNvPicPr>
            <a:picLocks noChangeAspect="1"/>
          </p:cNvPicPr>
          <p:nvPr/>
        </p:nvPicPr>
        <p:blipFill>
          <a:blip r:embed="rId2"/>
          <a:stretch>
            <a:fillRect/>
          </a:stretch>
        </p:blipFill>
        <p:spPr>
          <a:xfrm>
            <a:off x="246798" y="153174"/>
            <a:ext cx="758283" cy="107423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4728BEBE-3DF8-1375-AC7F-79485A13873A}"/>
              </a:ext>
            </a:extLst>
          </p:cNvPr>
          <p:cNvPicPr>
            <a:picLocks noChangeAspect="1"/>
          </p:cNvPicPr>
          <p:nvPr/>
        </p:nvPicPr>
        <p:blipFill>
          <a:blip r:embed="rId3"/>
          <a:stretch>
            <a:fillRect/>
          </a:stretch>
        </p:blipFill>
        <p:spPr>
          <a:xfrm>
            <a:off x="5596573" y="58048"/>
            <a:ext cx="3300629" cy="2155902"/>
          </a:xfrm>
          <a:prstGeom prst="rect">
            <a:avLst/>
          </a:prstGeom>
        </p:spPr>
      </p:pic>
      <p:grpSp>
        <p:nvGrpSpPr>
          <p:cNvPr id="11" name="Google Shape;565;p39">
            <a:extLst>
              <a:ext uri="{FF2B5EF4-FFF2-40B4-BE49-F238E27FC236}">
                <a16:creationId xmlns:a16="http://schemas.microsoft.com/office/drawing/2014/main" id="{44CB9B21-6FF6-E926-70BE-BAB36853FC47}"/>
              </a:ext>
            </a:extLst>
          </p:cNvPr>
          <p:cNvGrpSpPr/>
          <p:nvPr/>
        </p:nvGrpSpPr>
        <p:grpSpPr>
          <a:xfrm>
            <a:off x="7997310" y="4426948"/>
            <a:ext cx="283217" cy="252104"/>
            <a:chOff x="2599825" y="3689700"/>
            <a:chExt cx="429850" cy="360275"/>
          </a:xfrm>
        </p:grpSpPr>
        <p:sp>
          <p:nvSpPr>
            <p:cNvPr id="12" name="Google Shape;566;p39">
              <a:extLst>
                <a:ext uri="{FF2B5EF4-FFF2-40B4-BE49-F238E27FC236}">
                  <a16:creationId xmlns:a16="http://schemas.microsoft.com/office/drawing/2014/main" id="{EEE7F00A-72D0-EDCE-9A72-658AA2BB6197}"/>
                </a:ext>
              </a:extLst>
            </p:cNvPr>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7;p39">
              <a:extLst>
                <a:ext uri="{FF2B5EF4-FFF2-40B4-BE49-F238E27FC236}">
                  <a16:creationId xmlns:a16="http://schemas.microsoft.com/office/drawing/2014/main" id="{F345960C-1C9E-A4B5-E353-D9882349C770}"/>
                </a:ext>
              </a:extLst>
            </p:cNvPr>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622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182200" y="4356200"/>
            <a:ext cx="7174500" cy="393600"/>
          </a:xfrm>
        </p:spPr>
        <p:txBody>
          <a:bodyPr/>
          <a:lstStyle/>
          <a:p>
            <a:r>
              <a:rPr lang="en-US" b="1" dirty="0"/>
              <a:t>DISC  |  </a:t>
            </a:r>
            <a:r>
              <a:rPr lang="en-US" dirty="0"/>
              <a:t>NEMRA</a:t>
            </a:r>
            <a:r>
              <a:rPr lang="en-US" b="1" dirty="0"/>
              <a:t> </a:t>
            </a:r>
            <a:r>
              <a:rPr lang="en-US" dirty="0"/>
              <a:t>Market and Data Intelligence Service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DISC CORP</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99981" y="769149"/>
            <a:ext cx="3482400"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SzPct val="90000"/>
              <a:buFont typeface="Arial" panose="020B0604020202020204" pitchFamily="34" charset="0"/>
              <a:buChar char="•"/>
            </a:pPr>
            <a:r>
              <a:rPr lang="en-US" dirty="0">
                <a:solidFill>
                  <a:schemeClr val="tx1"/>
                </a:solidFill>
              </a:rPr>
              <a:t>DISC CORP has been the leading provider of electrical wholesaling industry forecasting – by national &amp; regional market segmentation (customer type) and NAICS industry codes. </a:t>
            </a:r>
          </a:p>
          <a:p>
            <a:pPr marL="285750" indent="-285750">
              <a:spcBef>
                <a:spcPts val="600"/>
              </a:spcBef>
              <a:buClr>
                <a:schemeClr val="tx1"/>
              </a:buClr>
              <a:buSzPct val="90000"/>
              <a:buFont typeface="Arial" panose="020B0604020202020204" pitchFamily="34" charset="0"/>
              <a:buChar char="•"/>
            </a:pPr>
            <a:r>
              <a:rPr lang="en-US" dirty="0">
                <a:solidFill>
                  <a:schemeClr val="tx1"/>
                </a:solidFill>
              </a:rPr>
              <a:t>The DISC CORP suite of applications is ideal for Electrical Distributors, Electrical Manufacturers, Electrical Manufacturers’ Representatives, Financial Analysts, Contractors, Sales Rep Agencies, and beyond.</a:t>
            </a:r>
          </a:p>
        </p:txBody>
      </p:sp>
      <p:pic>
        <p:nvPicPr>
          <p:cNvPr id="2050" name="Picture 2" descr="DISCCORP">
            <a:extLst>
              <a:ext uri="{FF2B5EF4-FFF2-40B4-BE49-F238E27FC236}">
                <a16:creationId xmlns:a16="http://schemas.microsoft.com/office/drawing/2014/main" id="{8A084E62-63CE-8F56-76C9-11115FD9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3" y="146431"/>
            <a:ext cx="1107199" cy="637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oad with trees on the side&#10;&#10;Description automatically generated with medium confidence">
            <a:extLst>
              <a:ext uri="{FF2B5EF4-FFF2-40B4-BE49-F238E27FC236}">
                <a16:creationId xmlns:a16="http://schemas.microsoft.com/office/drawing/2014/main" id="{D2CC2A5C-4949-1756-1C3C-A31D7EC9ACE3}"/>
              </a:ext>
            </a:extLst>
          </p:cNvPr>
          <p:cNvPicPr>
            <a:picLocks noChangeAspect="1"/>
          </p:cNvPicPr>
          <p:nvPr/>
        </p:nvPicPr>
        <p:blipFill>
          <a:blip r:embed="rId3"/>
          <a:stretch>
            <a:fillRect/>
          </a:stretch>
        </p:blipFill>
        <p:spPr>
          <a:xfrm>
            <a:off x="5434361" y="133201"/>
            <a:ext cx="3612336" cy="1699923"/>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7A51FACF-291A-8922-5F9C-96CC54C52DAC}"/>
              </a:ext>
            </a:extLst>
          </p:cNvPr>
          <p:cNvPicPr>
            <a:picLocks noChangeAspect="1"/>
          </p:cNvPicPr>
          <p:nvPr/>
        </p:nvPicPr>
        <p:blipFill>
          <a:blip r:embed="rId4"/>
          <a:stretch>
            <a:fillRect/>
          </a:stretch>
        </p:blipFill>
        <p:spPr>
          <a:xfrm>
            <a:off x="5248507" y="1839951"/>
            <a:ext cx="3698693" cy="1240896"/>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AEBBC3F2-F2B8-D00D-9A67-6BBB620589AB}"/>
              </a:ext>
            </a:extLst>
          </p:cNvPr>
          <p:cNvPicPr>
            <a:picLocks noChangeAspect="1"/>
          </p:cNvPicPr>
          <p:nvPr/>
        </p:nvPicPr>
        <p:blipFill>
          <a:blip r:embed="rId5"/>
          <a:stretch>
            <a:fillRect/>
          </a:stretch>
        </p:blipFill>
        <p:spPr>
          <a:xfrm>
            <a:off x="5178088" y="3087673"/>
            <a:ext cx="3769112" cy="1182206"/>
          </a:xfrm>
          <a:prstGeom prst="rect">
            <a:avLst/>
          </a:prstGeom>
        </p:spPr>
      </p:pic>
      <p:grpSp>
        <p:nvGrpSpPr>
          <p:cNvPr id="24" name="Google Shape;568;p39">
            <a:extLst>
              <a:ext uri="{FF2B5EF4-FFF2-40B4-BE49-F238E27FC236}">
                <a16:creationId xmlns:a16="http://schemas.microsoft.com/office/drawing/2014/main" id="{2EDFB1E3-B884-31A3-F42B-2B61FD833699}"/>
              </a:ext>
            </a:extLst>
          </p:cNvPr>
          <p:cNvGrpSpPr/>
          <p:nvPr/>
        </p:nvGrpSpPr>
        <p:grpSpPr>
          <a:xfrm>
            <a:off x="8012755" y="4416503"/>
            <a:ext cx="252327" cy="272993"/>
            <a:chOff x="3294650" y="3652450"/>
            <a:chExt cx="388350" cy="405450"/>
          </a:xfrm>
        </p:grpSpPr>
        <p:sp>
          <p:nvSpPr>
            <p:cNvPr id="25" name="Google Shape;569;p39">
              <a:extLst>
                <a:ext uri="{FF2B5EF4-FFF2-40B4-BE49-F238E27FC236}">
                  <a16:creationId xmlns:a16="http://schemas.microsoft.com/office/drawing/2014/main" id="{92DE3843-97F8-6BC2-9133-96BAA80C8873}"/>
                </a:ext>
              </a:extLst>
            </p:cNvPr>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0;p39">
              <a:extLst>
                <a:ext uri="{FF2B5EF4-FFF2-40B4-BE49-F238E27FC236}">
                  <a16:creationId xmlns:a16="http://schemas.microsoft.com/office/drawing/2014/main" id="{209BB70C-8AC4-6483-69BA-29526CA9EA71}"/>
                </a:ext>
              </a:extLst>
            </p:cNvPr>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1;p39">
              <a:extLst>
                <a:ext uri="{FF2B5EF4-FFF2-40B4-BE49-F238E27FC236}">
                  <a16:creationId xmlns:a16="http://schemas.microsoft.com/office/drawing/2014/main" id="{ABA1ADCA-5163-DEB3-F331-01F114817465}"/>
                </a:ext>
              </a:extLst>
            </p:cNvPr>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059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AE27-0AAC-924A-8E6E-03A24A2A7693}"/>
              </a:ext>
            </a:extLst>
          </p:cNvPr>
          <p:cNvSpPr>
            <a:spLocks noGrp="1"/>
          </p:cNvSpPr>
          <p:nvPr>
            <p:ph type="body" idx="1"/>
          </p:nvPr>
        </p:nvSpPr>
        <p:spPr>
          <a:xfrm>
            <a:off x="1029482" y="4356225"/>
            <a:ext cx="7174500" cy="393600"/>
          </a:xfrm>
        </p:spPr>
        <p:txBody>
          <a:bodyPr/>
          <a:lstStyle/>
          <a:p>
            <a:r>
              <a:rPr lang="en-US" b="1" dirty="0"/>
              <a:t>POS Connection  |  </a:t>
            </a:r>
            <a:r>
              <a:rPr lang="en-US" dirty="0"/>
              <a:t>NEMRA</a:t>
            </a:r>
            <a:r>
              <a:rPr lang="en-US" b="1" dirty="0"/>
              <a:t> </a:t>
            </a:r>
            <a:r>
              <a:rPr lang="en-US" dirty="0"/>
              <a:t>Market and Data Intelligence Service Provider</a:t>
            </a:r>
          </a:p>
        </p:txBody>
      </p:sp>
      <p:sp>
        <p:nvSpPr>
          <p:cNvPr id="3" name="Slide Number Placeholder 2">
            <a:extLst>
              <a:ext uri="{FF2B5EF4-FFF2-40B4-BE49-F238E27FC236}">
                <a16:creationId xmlns:a16="http://schemas.microsoft.com/office/drawing/2014/main" id="{68F9022A-98B8-D049-90BD-01E28F116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13" name="Google Shape;162;p21">
            <a:extLst>
              <a:ext uri="{FF2B5EF4-FFF2-40B4-BE49-F238E27FC236}">
                <a16:creationId xmlns:a16="http://schemas.microsoft.com/office/drawing/2014/main" id="{CD5E4586-237C-F64E-9299-770733B63848}"/>
              </a:ext>
            </a:extLst>
          </p:cNvPr>
          <p:cNvSpPr txBox="1">
            <a:spLocks/>
          </p:cNvSpPr>
          <p:nvPr/>
        </p:nvSpPr>
        <p:spPr>
          <a:xfrm>
            <a:off x="1399981" y="61945"/>
            <a:ext cx="6738938" cy="8064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eaLnBrk="1" hangingPunct="1">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r>
              <a:rPr lang="en-US" sz="3200" dirty="0">
                <a:solidFill>
                  <a:srgbClr val="2472B5"/>
                </a:solidFill>
              </a:rPr>
              <a:t>POS Connection  </a:t>
            </a:r>
            <a:endParaRPr lang="en-US" sz="3200" dirty="0"/>
          </a:p>
        </p:txBody>
      </p:sp>
      <p:sp>
        <p:nvSpPr>
          <p:cNvPr id="8" name="Google Shape;161;p21">
            <a:extLst>
              <a:ext uri="{FF2B5EF4-FFF2-40B4-BE49-F238E27FC236}">
                <a16:creationId xmlns:a16="http://schemas.microsoft.com/office/drawing/2014/main" id="{79DFA231-4355-3548-912D-AA1C9D88F9E9}"/>
              </a:ext>
            </a:extLst>
          </p:cNvPr>
          <p:cNvSpPr txBox="1">
            <a:spLocks/>
          </p:cNvSpPr>
          <p:nvPr/>
        </p:nvSpPr>
        <p:spPr>
          <a:xfrm>
            <a:off x="1399979" y="811402"/>
            <a:ext cx="4316879" cy="338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rgbClr val="FFFFFF"/>
              </a:buClr>
              <a:buSzPts val="1600"/>
              <a:buFont typeface="Barlow"/>
              <a:buNone/>
              <a:defRPr sz="1600" b="0" i="0" u="none" strike="noStrike" cap="none">
                <a:solidFill>
                  <a:srgbClr val="FFFFFF"/>
                </a:solidFill>
                <a:latin typeface="Barlow"/>
                <a:ea typeface="Barlow"/>
                <a:cs typeface="Barlow"/>
                <a:sym typeface="Barlow"/>
              </a:defRPr>
            </a:lvl1pPr>
            <a:lvl2pPr marL="914400" marR="0" lvl="1"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eaLnBrk="1" hangingPunct="1">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eaLnBrk="1" hangingPunct="1">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pPr marL="285750" indent="-285750">
              <a:spcBef>
                <a:spcPts val="600"/>
              </a:spcBef>
              <a:buClr>
                <a:schemeClr val="tx1"/>
              </a:buClr>
              <a:buSzPct val="90000"/>
              <a:buFont typeface="Arial" panose="020B0604020202020204" pitchFamily="34" charset="0"/>
              <a:buChar char="•"/>
            </a:pPr>
            <a:r>
              <a:rPr lang="en-US" sz="1400" dirty="0">
                <a:solidFill>
                  <a:schemeClr val="tx1"/>
                </a:solidFill>
              </a:rPr>
              <a:t>The POS Connection provides a secure industry hub for POS capture and standardization of POS data. Enabling the manufacturer to provide their reps with accurate and timely compensation calculations.</a:t>
            </a:r>
          </a:p>
          <a:p>
            <a:pPr marL="285750" indent="-285750">
              <a:spcBef>
                <a:spcPts val="600"/>
              </a:spcBef>
              <a:buClr>
                <a:schemeClr val="tx1"/>
              </a:buClr>
              <a:buSzPct val="90000"/>
              <a:buFont typeface="Arial" panose="020B0604020202020204" pitchFamily="34" charset="0"/>
              <a:buChar char="•"/>
            </a:pPr>
            <a:r>
              <a:rPr lang="en-US" sz="1400" dirty="0">
                <a:solidFill>
                  <a:schemeClr val="tx1"/>
                </a:solidFill>
              </a:rPr>
              <a:t>POS Connection provides a streamlined, standardized data collection and reporting platform that connects manufacturers and distributors.</a:t>
            </a:r>
          </a:p>
          <a:p>
            <a:pPr marL="285750" indent="-285750">
              <a:spcBef>
                <a:spcPts val="600"/>
              </a:spcBef>
              <a:buClr>
                <a:schemeClr val="tx1"/>
              </a:buClr>
              <a:buSzPct val="90000"/>
              <a:buFont typeface="Arial" panose="020B0604020202020204" pitchFamily="34" charset="0"/>
              <a:buChar char="•"/>
            </a:pPr>
            <a:endParaRPr lang="en-US" sz="1400" dirty="0">
              <a:solidFill>
                <a:schemeClr val="tx1"/>
              </a:solidFill>
            </a:endParaRPr>
          </a:p>
        </p:txBody>
      </p:sp>
      <p:grpSp>
        <p:nvGrpSpPr>
          <p:cNvPr id="24" name="Google Shape;568;p39">
            <a:extLst>
              <a:ext uri="{FF2B5EF4-FFF2-40B4-BE49-F238E27FC236}">
                <a16:creationId xmlns:a16="http://schemas.microsoft.com/office/drawing/2014/main" id="{2EDFB1E3-B884-31A3-F42B-2B61FD833699}"/>
              </a:ext>
            </a:extLst>
          </p:cNvPr>
          <p:cNvGrpSpPr/>
          <p:nvPr/>
        </p:nvGrpSpPr>
        <p:grpSpPr>
          <a:xfrm>
            <a:off x="8012755" y="4416503"/>
            <a:ext cx="252327" cy="272993"/>
            <a:chOff x="3294650" y="3652450"/>
            <a:chExt cx="388350" cy="405450"/>
          </a:xfrm>
        </p:grpSpPr>
        <p:sp>
          <p:nvSpPr>
            <p:cNvPr id="25" name="Google Shape;569;p39">
              <a:extLst>
                <a:ext uri="{FF2B5EF4-FFF2-40B4-BE49-F238E27FC236}">
                  <a16:creationId xmlns:a16="http://schemas.microsoft.com/office/drawing/2014/main" id="{92DE3843-97F8-6BC2-9133-96BAA80C8873}"/>
                </a:ext>
              </a:extLst>
            </p:cNvPr>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0;p39">
              <a:extLst>
                <a:ext uri="{FF2B5EF4-FFF2-40B4-BE49-F238E27FC236}">
                  <a16:creationId xmlns:a16="http://schemas.microsoft.com/office/drawing/2014/main" id="{209BB70C-8AC4-6483-69BA-29526CA9EA71}"/>
                </a:ext>
              </a:extLst>
            </p:cNvPr>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1;p39">
              <a:extLst>
                <a:ext uri="{FF2B5EF4-FFF2-40B4-BE49-F238E27FC236}">
                  <a16:creationId xmlns:a16="http://schemas.microsoft.com/office/drawing/2014/main" id="{ABA1ADCA-5163-DEB3-F331-01F114817465}"/>
                </a:ext>
              </a:extLst>
            </p:cNvPr>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A picture containing text&#10;&#10;Description automatically generated">
            <a:extLst>
              <a:ext uri="{FF2B5EF4-FFF2-40B4-BE49-F238E27FC236}">
                <a16:creationId xmlns:a16="http://schemas.microsoft.com/office/drawing/2014/main" id="{5459B2CF-9CBF-A25C-6671-FDC7961EA893}"/>
              </a:ext>
            </a:extLst>
          </p:cNvPr>
          <p:cNvPicPr>
            <a:picLocks noChangeAspect="1"/>
          </p:cNvPicPr>
          <p:nvPr/>
        </p:nvPicPr>
        <p:blipFill>
          <a:blip r:embed="rId2"/>
          <a:stretch>
            <a:fillRect/>
          </a:stretch>
        </p:blipFill>
        <p:spPr>
          <a:xfrm>
            <a:off x="97303" y="225529"/>
            <a:ext cx="1141995" cy="336341"/>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EFCB4AEA-3A8E-632A-C216-C3DDDB23EF45}"/>
              </a:ext>
            </a:extLst>
          </p:cNvPr>
          <p:cNvPicPr>
            <a:picLocks noChangeAspect="1"/>
          </p:cNvPicPr>
          <p:nvPr/>
        </p:nvPicPr>
        <p:blipFill>
          <a:blip r:embed="rId3"/>
          <a:stretch>
            <a:fillRect/>
          </a:stretch>
        </p:blipFill>
        <p:spPr>
          <a:xfrm>
            <a:off x="5617654" y="2403179"/>
            <a:ext cx="3492705" cy="101987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886196AD-AFF7-ABA0-4EBC-7F1C8EB5B846}"/>
              </a:ext>
            </a:extLst>
          </p:cNvPr>
          <p:cNvPicPr>
            <a:picLocks noChangeAspect="1"/>
          </p:cNvPicPr>
          <p:nvPr/>
        </p:nvPicPr>
        <p:blipFill>
          <a:blip r:embed="rId4"/>
          <a:stretch>
            <a:fillRect/>
          </a:stretch>
        </p:blipFill>
        <p:spPr>
          <a:xfrm>
            <a:off x="5520351" y="215882"/>
            <a:ext cx="3526346" cy="1720709"/>
          </a:xfrm>
          <a:prstGeom prst="rect">
            <a:avLst/>
          </a:prstGeom>
        </p:spPr>
      </p:pic>
    </p:spTree>
    <p:extLst>
      <p:ext uri="{BB962C8B-B14F-4D97-AF65-F5344CB8AC3E}">
        <p14:creationId xmlns:p14="http://schemas.microsoft.com/office/powerpoint/2010/main" val="1265051182"/>
      </p:ext>
    </p:extLst>
  </p:cSld>
  <p:clrMapOvr>
    <a:masterClrMapping/>
  </p:clrMapOvr>
</p:sld>
</file>

<file path=ppt/theme/theme1.xml><?xml version="1.0" encoding="utf-8"?>
<a:theme xmlns:a="http://schemas.openxmlformats.org/drawingml/2006/main" name="Basset template">
  <a:themeElements>
    <a:clrScheme name="Custom 34">
      <a:dk1>
        <a:srgbClr val="434343"/>
      </a:dk1>
      <a:lt1>
        <a:srgbClr val="FFFFFF"/>
      </a:lt1>
      <a:dk2>
        <a:srgbClr val="D9D9D9"/>
      </a:dk2>
      <a:lt2>
        <a:srgbClr val="FFFFFF"/>
      </a:lt2>
      <a:accent1>
        <a:srgbClr val="2472B5"/>
      </a:accent1>
      <a:accent2>
        <a:srgbClr val="51863C"/>
      </a:accent2>
      <a:accent3>
        <a:srgbClr val="6D9EEB"/>
      </a:accent3>
      <a:accent4>
        <a:srgbClr val="C9DAF8"/>
      </a:accent4>
      <a:accent5>
        <a:srgbClr val="93C47D"/>
      </a:accent5>
      <a:accent6>
        <a:srgbClr val="D9EAD3"/>
      </a:accent6>
      <a:hlink>
        <a:srgbClr val="51863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MRA 2020 PPT Template" id="{8F38614D-E930-A84D-80E2-271694A1AAC6}" vid="{91D8F4C2-7599-414F-99ED-D43032518AB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Basset template</Template>
  <TotalTime>6763</TotalTime>
  <Words>894</Words>
  <Application>Microsoft Macintosh PowerPoint</Application>
  <PresentationFormat>On-screen Show (16:9)</PresentationFormat>
  <Paragraphs>90</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Barlow</vt:lpstr>
      <vt:lpstr>Arial</vt:lpstr>
      <vt:lpstr>Basset template</vt:lpstr>
      <vt:lpstr>Service Provider Playbook</vt:lpstr>
      <vt:lpstr>Service Provider Offerings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Microsoft Office User</dc:creator>
  <cp:lastModifiedBy>Microsoft Office User</cp:lastModifiedBy>
  <cp:revision>25</cp:revision>
  <cp:lastPrinted>2022-04-29T17:47:58Z</cp:lastPrinted>
  <dcterms:created xsi:type="dcterms:W3CDTF">2020-10-13T16:29:50Z</dcterms:created>
  <dcterms:modified xsi:type="dcterms:W3CDTF">2022-05-20T15:54:29Z</dcterms:modified>
</cp:coreProperties>
</file>