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70" r:id="rId5"/>
    <p:sldId id="256" r:id="rId6"/>
    <p:sldId id="265" r:id="rId7"/>
    <p:sldId id="259" r:id="rId8"/>
    <p:sldId id="260" r:id="rId9"/>
    <p:sldId id="268" r:id="rId10"/>
    <p:sldId id="269" r:id="rId11"/>
    <p:sldId id="276" r:id="rId12"/>
    <p:sldId id="271" r:id="rId13"/>
    <p:sldId id="277" r:id="rId14"/>
    <p:sldId id="272" r:id="rId15"/>
    <p:sldId id="273" r:id="rId16"/>
    <p:sldId id="278" r:id="rId17"/>
    <p:sldId id="274" r:id="rId18"/>
    <p:sldId id="279" r:id="rId19"/>
    <p:sldId id="275" r:id="rId20"/>
    <p:sldId id="262" r:id="rId21"/>
    <p:sldId id="263"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63"/>
    <a:srgbClr val="014067"/>
    <a:srgbClr val="3F3F3F"/>
    <a:srgbClr val="014E7D"/>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4" autoAdjust="0"/>
  </p:normalViewPr>
  <p:slideViewPr>
    <p:cSldViewPr snapToGrid="0" showGuides="1">
      <p:cViewPr varScale="1">
        <p:scale>
          <a:sx n="131" d="100"/>
          <a:sy n="131" d="100"/>
        </p:scale>
        <p:origin x="352" y="184"/>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solidFill>
                  <a:schemeClr val="bg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dPt>
            <c:idx val="0"/>
            <c:bubble3D val="0"/>
            <c:spPr>
              <a:solidFill>
                <a:schemeClr val="accent6"/>
              </a:solidFill>
              <a:ln>
                <a:noFill/>
              </a:ln>
              <a:effectLst/>
            </c:spPr>
            <c:extLst>
              <c:ext xmlns:c16="http://schemas.microsoft.com/office/drawing/2014/chart" uri="{C3380CC4-5D6E-409C-BE32-E72D297353CC}">
                <c16:uniqueId val="{00000001-11ED-1049-82C3-207A44D401A5}"/>
              </c:ext>
            </c:extLst>
          </c:dPt>
          <c:dPt>
            <c:idx val="1"/>
            <c:bubble3D val="0"/>
            <c:spPr>
              <a:solidFill>
                <a:schemeClr val="accent5"/>
              </a:solidFill>
              <a:ln>
                <a:noFill/>
              </a:ln>
              <a:effectLst/>
            </c:spPr>
            <c:extLst>
              <c:ext xmlns:c16="http://schemas.microsoft.com/office/drawing/2014/chart" uri="{C3380CC4-5D6E-409C-BE32-E72D297353CC}">
                <c16:uniqueId val="{00000003-11ED-1049-82C3-207A44D401A5}"/>
              </c:ext>
            </c:extLst>
          </c:dPt>
          <c:dPt>
            <c:idx val="2"/>
            <c:bubble3D val="0"/>
            <c:spPr>
              <a:solidFill>
                <a:schemeClr val="accent4"/>
              </a:solidFill>
              <a:ln>
                <a:noFill/>
              </a:ln>
              <a:effectLst/>
            </c:spPr>
            <c:extLst>
              <c:ext xmlns:c16="http://schemas.microsoft.com/office/drawing/2014/chart" uri="{C3380CC4-5D6E-409C-BE32-E72D297353CC}">
                <c16:uniqueId val="{00000005-11ED-1049-82C3-207A44D401A5}"/>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7-11ED-1049-82C3-207A44D401A5}"/>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11ED-1049-82C3-207A44D401A5}"/>
            </c:ext>
          </c:extLst>
        </c:ser>
        <c:ser>
          <c:idx val="1"/>
          <c:order val="1"/>
          <c:tx>
            <c:strRef>
              <c:f>Sheet1!$C$1</c:f>
              <c:strCache>
                <c:ptCount val="1"/>
                <c:pt idx="0">
                  <c:v>Series 2</c:v>
                </c:pt>
              </c:strCache>
            </c:strRef>
          </c:tx>
          <c:dPt>
            <c:idx val="0"/>
            <c:bubble3D val="0"/>
            <c:spPr>
              <a:solidFill>
                <a:schemeClr val="accent6"/>
              </a:solidFill>
              <a:ln>
                <a:noFill/>
              </a:ln>
              <a:effectLst/>
            </c:spPr>
            <c:extLst>
              <c:ext xmlns:c16="http://schemas.microsoft.com/office/drawing/2014/chart" uri="{C3380CC4-5D6E-409C-BE32-E72D297353CC}">
                <c16:uniqueId val="{0000000A-11ED-1049-82C3-207A44D401A5}"/>
              </c:ext>
            </c:extLst>
          </c:dPt>
          <c:dPt>
            <c:idx val="1"/>
            <c:bubble3D val="0"/>
            <c:spPr>
              <a:solidFill>
                <a:schemeClr val="accent5"/>
              </a:solidFill>
              <a:ln>
                <a:noFill/>
              </a:ln>
              <a:effectLst/>
            </c:spPr>
            <c:extLst>
              <c:ext xmlns:c16="http://schemas.microsoft.com/office/drawing/2014/chart" uri="{C3380CC4-5D6E-409C-BE32-E72D297353CC}">
                <c16:uniqueId val="{0000000C-11ED-1049-82C3-207A44D401A5}"/>
              </c:ext>
            </c:extLst>
          </c:dPt>
          <c:dPt>
            <c:idx val="2"/>
            <c:bubble3D val="0"/>
            <c:spPr>
              <a:solidFill>
                <a:schemeClr val="accent4"/>
              </a:solidFill>
              <a:ln>
                <a:noFill/>
              </a:ln>
              <a:effectLst/>
            </c:spPr>
            <c:extLst>
              <c:ext xmlns:c16="http://schemas.microsoft.com/office/drawing/2014/chart" uri="{C3380CC4-5D6E-409C-BE32-E72D297353CC}">
                <c16:uniqueId val="{0000000E-11ED-1049-82C3-207A44D401A5}"/>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10-11ED-1049-82C3-207A44D401A5}"/>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11ED-1049-82C3-207A44D401A5}"/>
            </c:ext>
          </c:extLst>
        </c:ser>
        <c:ser>
          <c:idx val="2"/>
          <c:order val="2"/>
          <c:tx>
            <c:strRef>
              <c:f>Sheet1!$D$1</c:f>
              <c:strCache>
                <c:ptCount val="1"/>
                <c:pt idx="0">
                  <c:v>Series 3</c:v>
                </c:pt>
              </c:strCache>
            </c:strRef>
          </c:tx>
          <c:dPt>
            <c:idx val="0"/>
            <c:bubble3D val="0"/>
            <c:spPr>
              <a:solidFill>
                <a:schemeClr val="accent6"/>
              </a:solidFill>
              <a:ln>
                <a:noFill/>
              </a:ln>
              <a:effectLst/>
            </c:spPr>
            <c:extLst>
              <c:ext xmlns:c16="http://schemas.microsoft.com/office/drawing/2014/chart" uri="{C3380CC4-5D6E-409C-BE32-E72D297353CC}">
                <c16:uniqueId val="{00000013-11ED-1049-82C3-207A44D401A5}"/>
              </c:ext>
            </c:extLst>
          </c:dPt>
          <c:dPt>
            <c:idx val="1"/>
            <c:bubble3D val="0"/>
            <c:spPr>
              <a:solidFill>
                <a:schemeClr val="accent5"/>
              </a:solidFill>
              <a:ln>
                <a:noFill/>
              </a:ln>
              <a:effectLst/>
            </c:spPr>
            <c:extLst>
              <c:ext xmlns:c16="http://schemas.microsoft.com/office/drawing/2014/chart" uri="{C3380CC4-5D6E-409C-BE32-E72D297353CC}">
                <c16:uniqueId val="{00000015-11ED-1049-82C3-207A44D401A5}"/>
              </c:ext>
            </c:extLst>
          </c:dPt>
          <c:dPt>
            <c:idx val="2"/>
            <c:bubble3D val="0"/>
            <c:spPr>
              <a:solidFill>
                <a:schemeClr val="accent4"/>
              </a:solidFill>
              <a:ln>
                <a:noFill/>
              </a:ln>
              <a:effectLst/>
            </c:spPr>
            <c:extLst>
              <c:ext xmlns:c16="http://schemas.microsoft.com/office/drawing/2014/chart" uri="{C3380CC4-5D6E-409C-BE32-E72D297353CC}">
                <c16:uniqueId val="{00000017-11ED-1049-82C3-207A44D401A5}"/>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19-11ED-1049-82C3-207A44D401A5}"/>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11ED-1049-82C3-207A44D401A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12/22/21</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12/22/21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74596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47377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60695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0065975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66534080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92BF91-1CA4-4DA0-9289-475AF6F142C8}"/>
              </a:ext>
            </a:extLst>
          </p:cNvPr>
          <p:cNvSpPr>
            <a:spLocks noGrp="1"/>
          </p:cNvSpPr>
          <p:nvPr>
            <p:ph type="sldNum" sz="quarter" idx="11"/>
          </p:nvPr>
        </p:nvSpPr>
        <p:spPr/>
        <p:txBody>
          <a:bodyPr/>
          <a:lstStyle/>
          <a:p>
            <a:fld id="{8699F50C-BE38-4BD0-BA84-9B090E1F2B9B}" type="slidenum">
              <a:rPr lang="en-US" smtClean="0"/>
              <a:t>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89495" y="194553"/>
            <a:ext cx="8330184" cy="6031149"/>
          </a:xfrm>
        </p:spPr>
        <p:txBody>
          <a:bodyPr>
            <a:normAutofit fontScale="90000"/>
          </a:bodyPr>
          <a:lstStyle/>
          <a:p>
            <a:pPr>
              <a:spcBef>
                <a:spcPts val="0"/>
              </a:spcBef>
              <a:buClr>
                <a:srgbClr val="002060"/>
              </a:buClr>
              <a:defRPr/>
            </a:pPr>
            <a:r>
              <a:rPr lang="en-US" dirty="0"/>
              <a:t>Customize this Template</a:t>
            </a:r>
            <a:br>
              <a:rPr lang="en-US" dirty="0"/>
            </a:br>
            <a:br>
              <a:rPr lang="en-US" sz="1200" dirty="0"/>
            </a:br>
            <a:r>
              <a:rPr lang="en-US" sz="1800" dirty="0"/>
              <a:t>NEMRA has developed this sample PowerPoint template for use by NEMRA Rep members as either a presentation or ‘leave-behind marketing piece” for use in your Business Review meetings.   </a:t>
            </a:r>
            <a:br>
              <a:rPr lang="en-US" sz="1800" dirty="0"/>
            </a:br>
            <a:br>
              <a:rPr lang="en-US" sz="1800" dirty="0"/>
            </a:br>
            <a:r>
              <a:rPr lang="en-US" sz="1800" dirty="0"/>
              <a:t>This template was designed to guide you through the process of creating your own presentation with NEMRA21 brand consistency.</a:t>
            </a:r>
            <a:br>
              <a:rPr lang="en-US" sz="1800" dirty="0"/>
            </a:br>
            <a:br>
              <a:rPr lang="en-US" sz="1800" dirty="0"/>
            </a:br>
            <a:r>
              <a:rPr lang="en-US" altLang="en-US" sz="1800" dirty="0">
                <a:ea typeface="Arial MT"/>
              </a:rPr>
              <a:t>All slide content contains placeholder text and should be used as a guide to populate content specific to your Rep Agency. Slide titles can be edited as well. </a:t>
            </a:r>
            <a:br>
              <a:rPr lang="en-US" altLang="en-US" sz="1800" dirty="0">
                <a:ea typeface="Arial MT"/>
              </a:rPr>
            </a:br>
            <a:br>
              <a:rPr lang="en-US" sz="1800" dirty="0"/>
            </a:br>
            <a:r>
              <a:rPr lang="en-US" sz="1800" dirty="0"/>
              <a:t>You can insert slides as needed to create your presentation, and the correct branding and formatting will be maintained for you.</a:t>
            </a:r>
            <a:br>
              <a:rPr lang="en-US" sz="1800" dirty="0"/>
            </a:br>
            <a:br>
              <a:rPr lang="en-US" altLang="en-US" sz="1800" dirty="0">
                <a:ea typeface="Arial MT"/>
              </a:rPr>
            </a:br>
            <a:r>
              <a:rPr lang="en-US" sz="1800" dirty="0"/>
              <a:t>This template slides as follows:</a:t>
            </a:r>
            <a:br>
              <a:rPr lang="en-US" sz="1800" dirty="0"/>
            </a:br>
            <a:r>
              <a:rPr lang="en-US" sz="1800" dirty="0"/>
              <a:t>Title Slide</a:t>
            </a:r>
            <a:br>
              <a:rPr lang="en-US" sz="1800" dirty="0"/>
            </a:br>
            <a:r>
              <a:rPr lang="en-US" sz="1800" dirty="0"/>
              <a:t>Quick Facts</a:t>
            </a:r>
            <a:br>
              <a:rPr lang="en-US" sz="1800" dirty="0"/>
            </a:br>
            <a:r>
              <a:rPr lang="en-US" sz="1800" dirty="0"/>
              <a:t>Strategy</a:t>
            </a:r>
            <a:br>
              <a:rPr lang="en-US" sz="1800" dirty="0"/>
            </a:br>
            <a:r>
              <a:rPr lang="en-US" sz="1800" dirty="0"/>
              <a:t>Technology</a:t>
            </a:r>
            <a:br>
              <a:rPr lang="en-US" sz="1800" dirty="0"/>
            </a:br>
            <a:r>
              <a:rPr lang="en-US" sz="1800" dirty="0"/>
              <a:t>Talent Development</a:t>
            </a:r>
            <a:br>
              <a:rPr lang="en-US" sz="1800" dirty="0"/>
            </a:br>
            <a:r>
              <a:rPr lang="en-US" sz="1800" dirty="0"/>
              <a:t>Marketing Capabilities</a:t>
            </a:r>
            <a:br>
              <a:rPr lang="en-US" sz="1800" dirty="0"/>
            </a:br>
            <a:r>
              <a:rPr lang="en-US" sz="1800" dirty="0"/>
              <a:t>Sales Force Structure</a:t>
            </a:r>
            <a:br>
              <a:rPr lang="en-US" sz="1800" dirty="0"/>
            </a:br>
            <a:r>
              <a:rPr lang="en-US" sz="1800" dirty="0"/>
              <a:t>Example of Slide with Chart </a:t>
            </a:r>
            <a:br>
              <a:rPr lang="en-US" sz="1800" dirty="0"/>
            </a:br>
            <a:r>
              <a:rPr lang="en-US" sz="1800" dirty="0"/>
              <a:t>Example of Slide with Table</a:t>
            </a:r>
            <a:br>
              <a:rPr lang="en-US" sz="1800" dirty="0"/>
            </a:br>
            <a:br>
              <a:rPr lang="en-US" sz="1600" dirty="0"/>
            </a:br>
            <a:endParaRPr lang="en-US" sz="1200" dirty="0"/>
          </a:p>
        </p:txBody>
      </p:sp>
      <p:sp>
        <p:nvSpPr>
          <p:cNvPr id="3" name="Text Placeholder 2">
            <a:extLst>
              <a:ext uri="{FF2B5EF4-FFF2-40B4-BE49-F238E27FC236}">
                <a16:creationId xmlns:a16="http://schemas.microsoft.com/office/drawing/2014/main" id="{CB66710D-28AC-4C32-9442-8DDD0E2A9917}"/>
              </a:ext>
            </a:extLst>
          </p:cNvPr>
          <p:cNvSpPr>
            <a:spLocks noGrp="1"/>
          </p:cNvSpPr>
          <p:nvPr>
            <p:ph type="body" sz="quarter" idx="12"/>
          </p:nvPr>
        </p:nvSpPr>
        <p:spPr>
          <a:xfrm>
            <a:off x="5394033" y="3924435"/>
            <a:ext cx="6123051" cy="2431915"/>
          </a:xfrm>
        </p:spPr>
        <p:txBody>
          <a:bodyPr/>
          <a:lstStyle/>
          <a:p>
            <a:r>
              <a:rPr lang="en-US" u="sng" dirty="0">
                <a:hlinkClick r:id="rId2">
                  <a:extLst>
                    <a:ext uri="{A12FA001-AC4F-418D-AE19-62706E023703}">
                      <ahyp:hlinkClr xmlns:ahyp="http://schemas.microsoft.com/office/drawing/2018/hyperlinkcolor" val="tx"/>
                    </a:ext>
                  </a:extLst>
                </a:hlinkClick>
              </a:rPr>
              <a:t>Template Editing Instruction</a:t>
            </a:r>
            <a:r>
              <a:rPr lang="en-US" u="sng" dirty="0"/>
              <a:t>s</a:t>
            </a:r>
          </a:p>
        </p:txBody>
      </p:sp>
    </p:spTree>
    <p:extLst>
      <p:ext uri="{BB962C8B-B14F-4D97-AF65-F5344CB8AC3E}">
        <p14:creationId xmlns:p14="http://schemas.microsoft.com/office/powerpoint/2010/main" val="5958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Talent </a:t>
            </a:r>
            <a:r>
              <a:rPr lang="en-US" b="0" dirty="0"/>
              <a:t>Development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endParaRPr lang="en-US" dirty="0"/>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12" name="Picture 11">
            <a:extLst>
              <a:ext uri="{FF2B5EF4-FFF2-40B4-BE49-F238E27FC236}">
                <a16:creationId xmlns:a16="http://schemas.microsoft.com/office/drawing/2014/main" id="{086E9484-4663-E444-A188-B74B25B4182D}"/>
              </a:ext>
            </a:extLst>
          </p:cNvPr>
          <p:cNvPicPr>
            <a:picLocks noChangeAspect="1"/>
          </p:cNvPicPr>
          <p:nvPr/>
        </p:nvPicPr>
        <p:blipFill>
          <a:blip r:embed="rId4"/>
          <a:stretch>
            <a:fillRect/>
          </a:stretch>
        </p:blipFill>
        <p:spPr>
          <a:xfrm>
            <a:off x="9021109" y="5526336"/>
            <a:ext cx="3287623" cy="1107928"/>
          </a:xfrm>
          <a:prstGeom prst="rect">
            <a:avLst/>
          </a:prstGeom>
        </p:spPr>
      </p:pic>
    </p:spTree>
    <p:extLst>
      <p:ext uri="{BB962C8B-B14F-4D97-AF65-F5344CB8AC3E}">
        <p14:creationId xmlns:p14="http://schemas.microsoft.com/office/powerpoint/2010/main" val="387670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2452272"/>
            <a:ext cx="5666014" cy="854203"/>
          </a:xfrm>
        </p:spPr>
        <p:txBody>
          <a:bodyPr>
            <a:noAutofit/>
          </a:bodyPr>
          <a:lstStyle/>
          <a:p>
            <a:r>
              <a:rPr lang="en-US" dirty="0"/>
              <a:t>How do you attract, develop, retain the best people?</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7" y="3306475"/>
            <a:ext cx="5475290" cy="2038067"/>
          </a:xfrm>
        </p:spPr>
        <p:txBody>
          <a:bodyPr>
            <a:noAutofit/>
          </a:bodyPr>
          <a:lstStyle/>
          <a:p>
            <a:pPr>
              <a:buClr>
                <a:schemeClr val="accent2"/>
              </a:buClr>
            </a:pPr>
            <a:r>
              <a:rPr lang="en-US" sz="2200" dirty="0"/>
              <a:t>Describe your company strategy related to building your team</a:t>
            </a:r>
          </a:p>
          <a:p>
            <a:pPr>
              <a:buClr>
                <a:schemeClr val="accent2"/>
              </a:buClr>
            </a:pPr>
            <a:r>
              <a:rPr lang="en-US" sz="2200" dirty="0"/>
              <a:t>Describe your company culture and how it drives superior performance</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2" y="2452272"/>
            <a:ext cx="5105487" cy="851061"/>
          </a:xfrm>
        </p:spPr>
        <p:txBody>
          <a:bodyPr>
            <a:noAutofit/>
          </a:bodyPr>
          <a:lstStyle/>
          <a:p>
            <a:r>
              <a:rPr lang="en-US" dirty="0"/>
              <a:t>How do you train your people to be better sellers?</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2" y="3306475"/>
            <a:ext cx="5291925" cy="2038067"/>
          </a:xfrm>
        </p:spPr>
        <p:txBody>
          <a:bodyPr>
            <a:normAutofit/>
          </a:bodyPr>
          <a:lstStyle/>
          <a:p>
            <a:pPr>
              <a:buClr>
                <a:schemeClr val="accent2"/>
              </a:buClr>
            </a:pPr>
            <a:r>
              <a:rPr lang="en-US" sz="2200" dirty="0"/>
              <a:t>Certified Sales Professional (CSP) course</a:t>
            </a:r>
          </a:p>
          <a:p>
            <a:pPr>
              <a:buClr>
                <a:schemeClr val="accent2"/>
              </a:buClr>
            </a:pPr>
            <a:r>
              <a:rPr lang="en-US" sz="2200" dirty="0"/>
              <a:t>NEMRA Conceptual Selling course</a:t>
            </a:r>
          </a:p>
          <a:p>
            <a:pPr>
              <a:buClr>
                <a:schemeClr val="accent2"/>
              </a:buClr>
            </a:pPr>
            <a:r>
              <a:rPr lang="en-US" sz="2200" dirty="0"/>
              <a:t>Other sales training courses/methods you utilize</a:t>
            </a:r>
          </a:p>
          <a:p>
            <a:pPr>
              <a:buClr>
                <a:schemeClr val="accent2"/>
              </a:buClr>
            </a:pPr>
            <a:r>
              <a:rPr lang="en-US" sz="2200" dirty="0"/>
              <a:t>Coaching and mentoring you provide</a:t>
            </a:r>
          </a:p>
          <a:p>
            <a:pPr>
              <a:buClr>
                <a:schemeClr val="accent2"/>
              </a:buClr>
            </a:pPr>
            <a:endParaRPr lang="en-US"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992685"/>
            <a:ext cx="8654505" cy="1301982"/>
          </a:xfrm>
        </p:spPr>
        <p:txBody>
          <a:bodyPr/>
          <a:lstStyle/>
          <a:p>
            <a:pPr>
              <a:buClr>
                <a:srgbClr val="002060"/>
              </a:buClr>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Firm.</a:t>
            </a:r>
          </a:p>
          <a:p>
            <a:pPr>
              <a:spcBef>
                <a:spcPts val="0"/>
              </a:spcBef>
              <a:buClr>
                <a:srgbClr val="002060"/>
              </a:buClr>
              <a:defRPr/>
            </a:pPr>
            <a:r>
              <a:rPr lang="en-US" altLang="en-US" i="1" dirty="0">
                <a:latin typeface="Arial" panose="020B0604020202020204" pitchFamily="34" charset="0"/>
                <a:ea typeface="Arial MT"/>
                <a:cs typeface="Arial" panose="020B0604020202020204" pitchFamily="34" charset="0"/>
              </a:rPr>
              <a:t>This is an important slide featuring your most important company asset.</a:t>
            </a:r>
          </a:p>
        </p:txBody>
      </p:sp>
      <p:sp>
        <p:nvSpPr>
          <p:cNvPr id="12" name="Footer Placeholder 6">
            <a:extLst>
              <a:ext uri="{FF2B5EF4-FFF2-40B4-BE49-F238E27FC236}">
                <a16:creationId xmlns:a16="http://schemas.microsoft.com/office/drawing/2014/main" id="{2562A71A-8EA9-314B-AFD8-3A4A44BE6726}"/>
              </a:ext>
            </a:extLst>
          </p:cNvPr>
          <p:cNvSpPr>
            <a:spLocks noGrp="1"/>
          </p:cNvSpPr>
          <p:nvPr>
            <p:ph type="ftr" sz="quarter" idx="17"/>
          </p:nvPr>
        </p:nvSpPr>
        <p:spPr/>
        <p:txBody>
          <a:bodyPr/>
          <a:lstStyle/>
          <a:p>
            <a:r>
              <a:rPr lang="en-US" noProof="0"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11</a:t>
            </a:fld>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Talent Development</a:t>
            </a:r>
            <a:endParaRPr lang="en-US" b="0" dirty="0"/>
          </a:p>
        </p:txBody>
      </p:sp>
    </p:spTree>
    <p:extLst>
      <p:ext uri="{BB962C8B-B14F-4D97-AF65-F5344CB8AC3E}">
        <p14:creationId xmlns:p14="http://schemas.microsoft.com/office/powerpoint/2010/main" val="340056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DFE11F38-F66B-4F95-8224-6CCA69D57617}"/>
              </a:ext>
            </a:extLst>
          </p:cNvPr>
          <p:cNvSpPr>
            <a:spLocks noGrp="1"/>
          </p:cNvSpPr>
          <p:nvPr>
            <p:ph type="body" idx="1"/>
          </p:nvPr>
        </p:nvSpPr>
        <p:spPr>
          <a:xfrm>
            <a:off x="518678" y="992684"/>
            <a:ext cx="8654505" cy="1189787"/>
          </a:xfrm>
        </p:spPr>
        <p:txBody>
          <a:bodyPr>
            <a:normAutofit fontScale="77500" lnSpcReduction="20000"/>
          </a:bodyPr>
          <a:lstStyle/>
          <a:p>
            <a:pPr>
              <a:buClr>
                <a:srgbClr val="002060"/>
              </a:buClr>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Firm.</a:t>
            </a:r>
          </a:p>
          <a:p>
            <a:pPr>
              <a:spcBef>
                <a:spcPts val="0"/>
              </a:spcBef>
              <a:buClr>
                <a:srgbClr val="002060"/>
              </a:buClr>
              <a:defRPr/>
            </a:pPr>
            <a:r>
              <a:rPr lang="en-US" altLang="en-US" i="1" dirty="0">
                <a:latin typeface="Arial" panose="020B0604020202020204" pitchFamily="34" charset="0"/>
                <a:ea typeface="Arial MT"/>
                <a:cs typeface="Arial" panose="020B0604020202020204" pitchFamily="34" charset="0"/>
              </a:rPr>
              <a:t>This is an important slide featuring your most important company asset.</a:t>
            </a:r>
          </a:p>
        </p:txBody>
      </p:sp>
      <p:sp>
        <p:nvSpPr>
          <p:cNvPr id="26" name="Footer Placeholder 6">
            <a:extLst>
              <a:ext uri="{FF2B5EF4-FFF2-40B4-BE49-F238E27FC236}">
                <a16:creationId xmlns:a16="http://schemas.microsoft.com/office/drawing/2014/main" id="{3CCEEDFD-18B8-3E46-A59A-48F1B3CC5CAA}"/>
              </a:ext>
            </a:extLst>
          </p:cNvPr>
          <p:cNvSpPr>
            <a:spLocks noGrp="1"/>
          </p:cNvSpPr>
          <p:nvPr>
            <p:ph type="ftr" sz="quarter" idx="17"/>
          </p:nvPr>
        </p:nvSpPr>
        <p:spPr/>
        <p:txBody>
          <a:bodyPr/>
          <a:lstStyle/>
          <a:p>
            <a:r>
              <a:rPr lang="en-US" noProof="0" dirty="0"/>
              <a:t>Add a footer</a:t>
            </a:r>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Talent Development (cont.)</a:t>
            </a:r>
            <a:endParaRPr lang="en-US" b="0" dirty="0"/>
          </a:p>
        </p:txBody>
      </p:sp>
      <p:sp>
        <p:nvSpPr>
          <p:cNvPr id="22" name="Text Placeholder 14">
            <a:extLst>
              <a:ext uri="{FF2B5EF4-FFF2-40B4-BE49-F238E27FC236}">
                <a16:creationId xmlns:a16="http://schemas.microsoft.com/office/drawing/2014/main" id="{E70DEDF7-9D2A-CE4E-9769-2BCF66DF4B40}"/>
              </a:ext>
            </a:extLst>
          </p:cNvPr>
          <p:cNvSpPr txBox="1">
            <a:spLocks/>
          </p:cNvSpPr>
          <p:nvPr/>
        </p:nvSpPr>
        <p:spPr>
          <a:xfrm>
            <a:off x="518678" y="2387214"/>
            <a:ext cx="10055288" cy="487286"/>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How do you develop your management/leadership skills?</a:t>
            </a:r>
          </a:p>
        </p:txBody>
      </p:sp>
      <p:sp>
        <p:nvSpPr>
          <p:cNvPr id="23" name="Content Placeholder 15">
            <a:extLst>
              <a:ext uri="{FF2B5EF4-FFF2-40B4-BE49-F238E27FC236}">
                <a16:creationId xmlns:a16="http://schemas.microsoft.com/office/drawing/2014/main" id="{6567E41B-3572-AA40-A746-D23625127047}"/>
              </a:ext>
            </a:extLst>
          </p:cNvPr>
          <p:cNvSpPr txBox="1">
            <a:spLocks/>
          </p:cNvSpPr>
          <p:nvPr/>
        </p:nvSpPr>
        <p:spPr>
          <a:xfrm>
            <a:off x="518678" y="2874499"/>
            <a:ext cx="8654505" cy="2878428"/>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a:t>CPMR course</a:t>
            </a:r>
          </a:p>
          <a:p>
            <a:pPr>
              <a:buClr>
                <a:schemeClr val="accent2"/>
              </a:buClr>
            </a:pPr>
            <a:r>
              <a:rPr lang="en-US" dirty="0"/>
              <a:t>Graduates of NEMRA Executive Development Programs at Kellogg or Wharton</a:t>
            </a:r>
          </a:p>
          <a:p>
            <a:pPr>
              <a:buClr>
                <a:schemeClr val="accent2"/>
              </a:buClr>
            </a:pPr>
            <a:r>
              <a:rPr lang="en-US" dirty="0"/>
              <a:t>Sharing of best practices in Networking Groups</a:t>
            </a:r>
          </a:p>
          <a:p>
            <a:pPr>
              <a:buClr>
                <a:schemeClr val="accent2"/>
              </a:buClr>
            </a:pPr>
            <a:r>
              <a:rPr lang="en-US" dirty="0"/>
              <a:t>Other organizations you belong to which help build leadership skills</a:t>
            </a:r>
          </a:p>
        </p:txBody>
      </p:sp>
    </p:spTree>
    <p:extLst>
      <p:ext uri="{BB962C8B-B14F-4D97-AF65-F5344CB8AC3E}">
        <p14:creationId xmlns:p14="http://schemas.microsoft.com/office/powerpoint/2010/main" val="282770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Market </a:t>
            </a:r>
            <a:r>
              <a:rPr lang="en-US" b="0" dirty="0"/>
              <a:t>Capabilities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12" name="Picture 11">
            <a:extLst>
              <a:ext uri="{FF2B5EF4-FFF2-40B4-BE49-F238E27FC236}">
                <a16:creationId xmlns:a16="http://schemas.microsoft.com/office/drawing/2014/main" id="{F711CF22-B999-0244-9899-8CABCA2270A4}"/>
              </a:ext>
            </a:extLst>
          </p:cNvPr>
          <p:cNvPicPr>
            <a:picLocks noChangeAspect="1"/>
          </p:cNvPicPr>
          <p:nvPr/>
        </p:nvPicPr>
        <p:blipFill>
          <a:blip r:embed="rId4"/>
          <a:stretch>
            <a:fillRect/>
          </a:stretch>
        </p:blipFill>
        <p:spPr>
          <a:xfrm>
            <a:off x="9021109" y="5526336"/>
            <a:ext cx="3287623" cy="1107928"/>
          </a:xfrm>
          <a:prstGeom prst="rect">
            <a:avLst/>
          </a:prstGeom>
        </p:spPr>
      </p:pic>
    </p:spTree>
    <p:extLst>
      <p:ext uri="{BB962C8B-B14F-4D97-AF65-F5344CB8AC3E}">
        <p14:creationId xmlns:p14="http://schemas.microsoft.com/office/powerpoint/2010/main" val="204602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idx="1"/>
          </p:nvPr>
        </p:nvSpPr>
        <p:spPr>
          <a:xfrm>
            <a:off x="486505" y="902043"/>
            <a:ext cx="8459788" cy="1745908"/>
          </a:xfrm>
        </p:spPr>
        <p:txBody>
          <a:bodyPr>
            <a:normAutofit fontScale="92500" lnSpcReduction="20000"/>
          </a:bodyPr>
          <a:lstStyle/>
          <a:p>
            <a:pPr>
              <a:buClr>
                <a:srgbClr val="002060"/>
              </a:buClr>
              <a:tabLst>
                <a:tab pos="1149350" algn="l"/>
              </a:tabLst>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dirty="0">
                <a:latin typeface="Arial" panose="020B0604020202020204" pitchFamily="34" charset="0"/>
                <a:ea typeface="Arial MT"/>
                <a:cs typeface="Arial" panose="020B0604020202020204" pitchFamily="34" charset="0"/>
              </a:rPr>
              <a:t>Present how your firm is using marketing to build both your firm’s brand and your manufacturers brand and drive sales growth.</a:t>
            </a:r>
          </a:p>
          <a:p>
            <a:endParaRPr lang="en-US"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14</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Market Capabilities</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518678" y="2525965"/>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Your Marketing Resources</a:t>
            </a:r>
          </a:p>
        </p:txBody>
      </p:sp>
      <p:sp>
        <p:nvSpPr>
          <p:cNvPr id="13" name="Content Placeholder 15">
            <a:extLst>
              <a:ext uri="{FF2B5EF4-FFF2-40B4-BE49-F238E27FC236}">
                <a16:creationId xmlns:a16="http://schemas.microsoft.com/office/drawing/2014/main" id="{E52F35AD-0A5A-F549-978E-833218DBD01C}"/>
              </a:ext>
            </a:extLst>
          </p:cNvPr>
          <p:cNvSpPr txBox="1">
            <a:spLocks/>
          </p:cNvSpPr>
          <p:nvPr/>
        </p:nvSpPr>
        <p:spPr>
          <a:xfrm>
            <a:off x="518677" y="3116701"/>
            <a:ext cx="10628293" cy="3153151"/>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a:t>Dedicated marketing person to hep build branding and marketing communication tools</a:t>
            </a:r>
          </a:p>
          <a:p>
            <a:pPr>
              <a:buClr>
                <a:schemeClr val="accent2"/>
              </a:buClr>
            </a:pPr>
            <a:r>
              <a:rPr lang="en-US" dirty="0"/>
              <a:t>Use of merchandisers</a:t>
            </a:r>
          </a:p>
          <a:p>
            <a:pPr>
              <a:buClr>
                <a:schemeClr val="accent2"/>
              </a:buClr>
            </a:pPr>
            <a:r>
              <a:rPr lang="en-US" dirty="0"/>
              <a:t>Use of outbound marketing tool from company database</a:t>
            </a:r>
          </a:p>
          <a:p>
            <a:pPr>
              <a:buClr>
                <a:schemeClr val="accent2"/>
              </a:buClr>
            </a:pPr>
            <a:r>
              <a:rPr lang="en-US" dirty="0"/>
              <a:t>High quality an professional website</a:t>
            </a:r>
          </a:p>
          <a:p>
            <a:pPr>
              <a:buClr>
                <a:schemeClr val="accent2"/>
              </a:buClr>
            </a:pPr>
            <a:r>
              <a:rPr lang="en-US" dirty="0"/>
              <a:t>Effective use of co-op marketing dollars</a:t>
            </a:r>
          </a:p>
          <a:p>
            <a:pPr>
              <a:buClr>
                <a:schemeClr val="accent2"/>
              </a:buClr>
            </a:pPr>
            <a:r>
              <a:rPr lang="en-US" dirty="0"/>
              <a:t>How you use your database as a competitive advantage</a:t>
            </a:r>
          </a:p>
        </p:txBody>
      </p:sp>
    </p:spTree>
    <p:extLst>
      <p:ext uri="{BB962C8B-B14F-4D97-AF65-F5344CB8AC3E}">
        <p14:creationId xmlns:p14="http://schemas.microsoft.com/office/powerpoint/2010/main" val="398672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Organizational </a:t>
            </a:r>
            <a:r>
              <a:rPr lang="en-US" b="0" dirty="0"/>
              <a:t>Structure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13" name="Picture 12">
            <a:extLst>
              <a:ext uri="{FF2B5EF4-FFF2-40B4-BE49-F238E27FC236}">
                <a16:creationId xmlns:a16="http://schemas.microsoft.com/office/drawing/2014/main" id="{79803500-3D40-ED46-AAEA-8169AD479A6A}"/>
              </a:ext>
            </a:extLst>
          </p:cNvPr>
          <p:cNvPicPr>
            <a:picLocks noChangeAspect="1"/>
          </p:cNvPicPr>
          <p:nvPr/>
        </p:nvPicPr>
        <p:blipFill>
          <a:blip r:embed="rId4"/>
          <a:stretch>
            <a:fillRect/>
          </a:stretch>
        </p:blipFill>
        <p:spPr>
          <a:xfrm>
            <a:off x="9021109" y="5526336"/>
            <a:ext cx="3287623" cy="1107928"/>
          </a:xfrm>
          <a:prstGeom prst="rect">
            <a:avLst/>
          </a:prstGeom>
        </p:spPr>
      </p:pic>
    </p:spTree>
    <p:extLst>
      <p:ext uri="{BB962C8B-B14F-4D97-AF65-F5344CB8AC3E}">
        <p14:creationId xmlns:p14="http://schemas.microsoft.com/office/powerpoint/2010/main" val="120799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idx="1"/>
          </p:nvPr>
        </p:nvSpPr>
        <p:spPr>
          <a:xfrm>
            <a:off x="486505" y="902043"/>
            <a:ext cx="7368596" cy="1745908"/>
          </a:xfrm>
        </p:spPr>
        <p:txBody>
          <a:bodyPr>
            <a:normAutofit fontScale="92500" lnSpcReduction="20000"/>
          </a:bodyPr>
          <a:lstStyle/>
          <a:p>
            <a:pPr>
              <a:buClr>
                <a:srgbClr val="002060"/>
              </a:buClr>
              <a:tabLst>
                <a:tab pos="1149350" algn="l"/>
              </a:tabLst>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dirty="0">
                <a:latin typeface="Arial" panose="020B0604020202020204" pitchFamily="34" charset="0"/>
                <a:ea typeface="Arial MT"/>
                <a:cs typeface="Arial" panose="020B0604020202020204" pitchFamily="34" charset="0"/>
              </a:rPr>
              <a:t>Present how your firm is using marketing to build both your firm’s brand and your manufacturers brand and drive sales growth.</a:t>
            </a:r>
          </a:p>
          <a:p>
            <a:endParaRPr lang="en-US"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16</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Organizational Structure</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518678" y="2525965"/>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Sales Force</a:t>
            </a:r>
          </a:p>
        </p:txBody>
      </p:sp>
      <p:sp>
        <p:nvSpPr>
          <p:cNvPr id="13" name="Content Placeholder 15">
            <a:extLst>
              <a:ext uri="{FF2B5EF4-FFF2-40B4-BE49-F238E27FC236}">
                <a16:creationId xmlns:a16="http://schemas.microsoft.com/office/drawing/2014/main" id="{E52F35AD-0A5A-F549-978E-833218DBD01C}"/>
              </a:ext>
            </a:extLst>
          </p:cNvPr>
          <p:cNvSpPr txBox="1">
            <a:spLocks/>
          </p:cNvSpPr>
          <p:nvPr/>
        </p:nvSpPr>
        <p:spPr>
          <a:xfrm>
            <a:off x="518677" y="3116701"/>
            <a:ext cx="9490295" cy="3153151"/>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a:t>Sales force structure and roles</a:t>
            </a:r>
          </a:p>
          <a:p>
            <a:pPr>
              <a:buClr>
                <a:schemeClr val="accent2"/>
              </a:buClr>
            </a:pPr>
            <a:r>
              <a:rPr lang="en-US" dirty="0"/>
              <a:t>Level of technical expertise within firm</a:t>
            </a:r>
          </a:p>
          <a:p>
            <a:pPr>
              <a:buClr>
                <a:schemeClr val="accent2"/>
              </a:buClr>
            </a:pPr>
            <a:r>
              <a:rPr lang="en-US" dirty="0"/>
              <a:t>Use of specialist with emphasis on key vertical markets </a:t>
            </a:r>
          </a:p>
          <a:p>
            <a:pPr>
              <a:buClr>
                <a:schemeClr val="accent2"/>
              </a:buClr>
            </a:pPr>
            <a:r>
              <a:rPr lang="en-US" dirty="0"/>
              <a:t>% of time spent with end users - MROs, OEMs, Contractors</a:t>
            </a:r>
          </a:p>
          <a:p>
            <a:pPr>
              <a:buClr>
                <a:schemeClr val="accent2"/>
              </a:buClr>
            </a:pPr>
            <a:r>
              <a:rPr lang="en-US" dirty="0"/>
              <a:t>Major projects secured – show references</a:t>
            </a:r>
          </a:p>
          <a:p>
            <a:pPr>
              <a:buClr>
                <a:schemeClr val="accent2"/>
              </a:buClr>
            </a:pPr>
            <a:r>
              <a:rPr lang="en-US" dirty="0"/>
              <a:t>Emphasis you place on selling solutions and business outcomes</a:t>
            </a:r>
          </a:p>
          <a:p>
            <a:pPr>
              <a:buClr>
                <a:schemeClr val="accent2"/>
              </a:buClr>
            </a:pPr>
            <a:r>
              <a:rPr lang="en-US" dirty="0"/>
              <a:t>How you effectively team sell with you manufacturers and/or distributors</a:t>
            </a:r>
          </a:p>
        </p:txBody>
      </p:sp>
    </p:spTree>
    <p:extLst>
      <p:ext uri="{BB962C8B-B14F-4D97-AF65-F5344CB8AC3E}">
        <p14:creationId xmlns:p14="http://schemas.microsoft.com/office/powerpoint/2010/main" val="287234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 Placeholder 18">
            <a:extLst>
              <a:ext uri="{FF2B5EF4-FFF2-40B4-BE49-F238E27FC236}">
                <a16:creationId xmlns:a16="http://schemas.microsoft.com/office/drawing/2014/main" id="{D7CE36F2-C321-46C5-AFD9-00917224D390}"/>
              </a:ext>
            </a:extLst>
          </p:cNvPr>
          <p:cNvSpPr>
            <a:spLocks noGrp="1"/>
          </p:cNvSpPr>
          <p:nvPr>
            <p:ph type="body" sz="quarter" idx="16"/>
          </p:nvPr>
        </p:nvSpPr>
        <p:spPr/>
        <p:txBody>
          <a:bodyPr/>
          <a:lstStyle/>
          <a:p>
            <a:r>
              <a:rPr lang="en-US" dirty="0"/>
              <a:t>LOREM IPSUM DOLOR SIT AMET</a:t>
            </a:r>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17</a:t>
            </a:fld>
            <a:endParaRPr lang="en-US" dirty="0"/>
          </a:p>
        </p:txBody>
      </p:sp>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p:txBody>
          <a:bodyPr/>
          <a:lstStyle/>
          <a:p>
            <a:r>
              <a:rPr lang="en-US" dirty="0"/>
              <a:t>Chart </a:t>
            </a:r>
            <a:r>
              <a:rPr lang="en-US" b="0" dirty="0"/>
              <a:t>Option</a:t>
            </a:r>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p:txBody>
          <a:bodyPr/>
          <a:lstStyle/>
          <a:p>
            <a:pPr>
              <a:buClr>
                <a:schemeClr val="accent2"/>
              </a:buClr>
            </a:pPr>
            <a:r>
              <a:rPr lang="en-US" dirty="0"/>
              <a:t>Lorem ipsum dolor sit amet, consectetur adipiscing elit. </a:t>
            </a:r>
          </a:p>
          <a:p>
            <a:pPr>
              <a:buClr>
                <a:schemeClr val="accent2"/>
              </a:buClr>
            </a:pPr>
            <a:r>
              <a:rPr lang="en-US" dirty="0"/>
              <a:t>Ut fermentum a magna ut eleifend. Integer convallis suscipit ante eu varius. </a:t>
            </a:r>
          </a:p>
          <a:p>
            <a:pPr>
              <a:buClr>
                <a:schemeClr val="accent2"/>
              </a:buClr>
            </a:pPr>
            <a:r>
              <a:rPr lang="en-US" dirty="0"/>
              <a:t>Morbi a purus dolor. Suspendisse sit amet ipsum finibus justo viverra blandit. </a:t>
            </a:r>
          </a:p>
          <a:p>
            <a:pPr>
              <a:buClr>
                <a:schemeClr val="accent2"/>
              </a:buClr>
            </a:pPr>
            <a:r>
              <a:rPr lang="en-US" dirty="0"/>
              <a:t>Ut congue quis tortor eget sodales. </a:t>
            </a:r>
          </a:p>
        </p:txBody>
      </p:sp>
      <p:graphicFrame>
        <p:nvGraphicFramePr>
          <p:cNvPr id="34" name="Chart Placeholder 24" descr="Cylindrical chart">
            <a:extLst>
              <a:ext uri="{FF2B5EF4-FFF2-40B4-BE49-F238E27FC236}">
                <a16:creationId xmlns:a16="http://schemas.microsoft.com/office/drawing/2014/main" id="{71FC94C7-3179-A442-AB05-74D7AFF60709}"/>
              </a:ext>
            </a:extLst>
          </p:cNvPr>
          <p:cNvGraphicFramePr>
            <a:graphicFrameLocks noGrp="1"/>
          </p:cNvGraphicFramePr>
          <p:nvPr>
            <p:ph type="chart" sz="quarter" idx="10"/>
            <p:extLst>
              <p:ext uri="{D42A27DB-BD31-4B8C-83A1-F6EECF244321}">
                <p14:modId xmlns:p14="http://schemas.microsoft.com/office/powerpoint/2010/main" val="3022671820"/>
              </p:ext>
            </p:extLst>
          </p:nvPr>
        </p:nvGraphicFramePr>
        <p:xfrm>
          <a:off x="5049147" y="1340797"/>
          <a:ext cx="7106973" cy="4657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04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AA9D8EA-A7CA-4ED0-94D3-29382CDEBB32}"/>
              </a:ext>
            </a:extLst>
          </p:cNvPr>
          <p:cNvSpPr>
            <a:spLocks noGrp="1"/>
          </p:cNvSpPr>
          <p:nvPr>
            <p:ph type="body" sz="quarter" idx="16"/>
          </p:nvPr>
        </p:nvSpPr>
        <p:spPr/>
        <p:txBody>
          <a:bodyPr/>
          <a:lstStyle/>
          <a:p>
            <a:r>
              <a:rPr lang="en-US" dirty="0"/>
              <a:t>LOREM IPSUM DOLOR SIT AMET</a:t>
            </a:r>
          </a:p>
        </p:txBody>
      </p:sp>
      <p:sp>
        <p:nvSpPr>
          <p:cNvPr id="3" name="Footer Placeholder 2">
            <a:extLst>
              <a:ext uri="{FF2B5EF4-FFF2-40B4-BE49-F238E27FC236}">
                <a16:creationId xmlns:a16="http://schemas.microsoft.com/office/drawing/2014/main" id="{16764F18-9B71-4D59-80A4-C9436CB2F479}"/>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18</a:t>
            </a:fld>
            <a:endParaRPr lang="en-US" dirty="0"/>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p:txBody>
          <a:bodyPr/>
          <a:lstStyle/>
          <a:p>
            <a:r>
              <a:rPr lang="en-US" dirty="0"/>
              <a:t>Table </a:t>
            </a:r>
            <a:r>
              <a:rPr lang="en-US" b="0" dirty="0"/>
              <a:t>Option</a:t>
            </a:r>
          </a:p>
        </p:txBody>
      </p:sp>
      <p:graphicFrame>
        <p:nvGraphicFramePr>
          <p:cNvPr id="19" name="Table Placeholder 10">
            <a:extLst>
              <a:ext uri="{FF2B5EF4-FFF2-40B4-BE49-F238E27FC236}">
                <a16:creationId xmlns:a16="http://schemas.microsoft.com/office/drawing/2014/main" id="{FA7555E4-6CFC-1C44-B97A-BFEC35A63419}"/>
              </a:ext>
            </a:extLst>
          </p:cNvPr>
          <p:cNvGraphicFramePr>
            <a:graphicFrameLocks noGrp="1"/>
          </p:cNvGraphicFramePr>
          <p:nvPr>
            <p:ph type="tbl" sz="quarter" idx="12"/>
            <p:extLst>
              <p:ext uri="{D42A27DB-BD31-4B8C-83A1-F6EECF244321}">
                <p14:modId xmlns:p14="http://schemas.microsoft.com/office/powerpoint/2010/main" val="3492397796"/>
              </p:ext>
            </p:extLst>
          </p:nvPr>
        </p:nvGraphicFramePr>
        <p:xfrm>
          <a:off x="609600" y="1949135"/>
          <a:ext cx="10854695" cy="3491545"/>
        </p:xfrm>
        <a:graphic>
          <a:graphicData uri="http://schemas.openxmlformats.org/drawingml/2006/table">
            <a:tbl>
              <a:tblPr firstRow="1" bandRow="1">
                <a:tableStyleId>{5C22544A-7EE6-4342-B048-85BDC9FD1C3A}</a:tableStyleId>
              </a:tblPr>
              <a:tblGrid>
                <a:gridCol w="2170939">
                  <a:extLst>
                    <a:ext uri="{9D8B030D-6E8A-4147-A177-3AD203B41FA5}">
                      <a16:colId xmlns:a16="http://schemas.microsoft.com/office/drawing/2014/main" val="4235906612"/>
                    </a:ext>
                  </a:extLst>
                </a:gridCol>
                <a:gridCol w="2170939">
                  <a:extLst>
                    <a:ext uri="{9D8B030D-6E8A-4147-A177-3AD203B41FA5}">
                      <a16:colId xmlns:a16="http://schemas.microsoft.com/office/drawing/2014/main" val="284311610"/>
                    </a:ext>
                  </a:extLst>
                </a:gridCol>
                <a:gridCol w="2170939">
                  <a:extLst>
                    <a:ext uri="{9D8B030D-6E8A-4147-A177-3AD203B41FA5}">
                      <a16:colId xmlns:a16="http://schemas.microsoft.com/office/drawing/2014/main" val="1235871454"/>
                    </a:ext>
                  </a:extLst>
                </a:gridCol>
                <a:gridCol w="2170939">
                  <a:extLst>
                    <a:ext uri="{9D8B030D-6E8A-4147-A177-3AD203B41FA5}">
                      <a16:colId xmlns:a16="http://schemas.microsoft.com/office/drawing/2014/main" val="2126728798"/>
                    </a:ext>
                  </a:extLst>
                </a:gridCol>
                <a:gridCol w="2170939">
                  <a:extLst>
                    <a:ext uri="{9D8B030D-6E8A-4147-A177-3AD203B41FA5}">
                      <a16:colId xmlns:a16="http://schemas.microsoft.com/office/drawing/2014/main" val="2084617311"/>
                    </a:ext>
                  </a:extLst>
                </a:gridCol>
              </a:tblGrid>
              <a:tr h="698309">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extLst>
                  <a:ext uri="{0D108BD9-81ED-4DB2-BD59-A6C34878D82A}">
                    <a16:rowId xmlns:a16="http://schemas.microsoft.com/office/drawing/2014/main" val="2215579220"/>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516563405"/>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1907125693"/>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955032543"/>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684881273"/>
                  </a:ext>
                </a:extLst>
              </a:tr>
            </a:tbl>
          </a:graphicData>
        </a:graphic>
      </p:graphicFrame>
    </p:spTree>
    <p:extLst>
      <p:ext uri="{BB962C8B-B14F-4D97-AF65-F5344CB8AC3E}">
        <p14:creationId xmlns:p14="http://schemas.microsoft.com/office/powerpoint/2010/main" val="2973707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6611344-9447-438E-873C-299AF4110B03}"/>
              </a:ext>
            </a:extLst>
          </p:cNvPr>
          <p:cNvSpPr>
            <a:spLocks noGrp="1"/>
          </p:cNvSpPr>
          <p:nvPr>
            <p:ph type="body" sz="quarter" idx="15"/>
          </p:nvPr>
        </p:nvSpPr>
        <p:spPr/>
        <p:txBody>
          <a:bodyPr/>
          <a:lstStyle/>
          <a:p>
            <a:r>
              <a:rPr lang="en-US" dirty="0"/>
              <a:t>First Last</a:t>
            </a:r>
          </a:p>
        </p:txBody>
      </p:sp>
      <p:sp>
        <p:nvSpPr>
          <p:cNvPr id="15" name="Text Placeholder 14">
            <a:extLst>
              <a:ext uri="{FF2B5EF4-FFF2-40B4-BE49-F238E27FC236}">
                <a16:creationId xmlns:a16="http://schemas.microsoft.com/office/drawing/2014/main" id="{7A3FB895-3D21-4707-8EDE-3F825906DE41}"/>
              </a:ext>
            </a:extLst>
          </p:cNvPr>
          <p:cNvSpPr>
            <a:spLocks noGrp="1"/>
          </p:cNvSpPr>
          <p:nvPr>
            <p:ph type="body" sz="quarter" idx="16"/>
          </p:nvPr>
        </p:nvSpPr>
        <p:spPr/>
        <p:txBody>
          <a:bodyPr/>
          <a:lstStyle/>
          <a:p>
            <a:r>
              <a:rPr lang="en-US" dirty="0"/>
              <a:t>(555) 555 1234</a:t>
            </a:r>
          </a:p>
        </p:txBody>
      </p:sp>
      <p:sp>
        <p:nvSpPr>
          <p:cNvPr id="23" name="Text Placeholder 22">
            <a:extLst>
              <a:ext uri="{FF2B5EF4-FFF2-40B4-BE49-F238E27FC236}">
                <a16:creationId xmlns:a16="http://schemas.microsoft.com/office/drawing/2014/main" id="{A0B41C33-430D-4B31-A546-F85646919475}"/>
              </a:ext>
            </a:extLst>
          </p:cNvPr>
          <p:cNvSpPr>
            <a:spLocks noGrp="1"/>
          </p:cNvSpPr>
          <p:nvPr>
            <p:ph type="body" sz="quarter" idx="17"/>
          </p:nvPr>
        </p:nvSpPr>
        <p:spPr/>
        <p:txBody>
          <a:bodyPr/>
          <a:lstStyle/>
          <a:p>
            <a:r>
              <a:rPr lang="en-US" dirty="0" err="1"/>
              <a:t>email@domain.com</a:t>
            </a:r>
            <a:endParaRPr lang="en-US" dirty="0"/>
          </a:p>
        </p:txBody>
      </p:sp>
      <p:sp>
        <p:nvSpPr>
          <p:cNvPr id="24" name="Text Placeholder 23">
            <a:extLst>
              <a:ext uri="{FF2B5EF4-FFF2-40B4-BE49-F238E27FC236}">
                <a16:creationId xmlns:a16="http://schemas.microsoft.com/office/drawing/2014/main" id="{E62065D0-127B-4884-9760-D1FFEC38A6F9}"/>
              </a:ext>
            </a:extLst>
          </p:cNvPr>
          <p:cNvSpPr>
            <a:spLocks noGrp="1"/>
          </p:cNvSpPr>
          <p:nvPr>
            <p:ph type="body" sz="quarter" idx="18"/>
          </p:nvPr>
        </p:nvSpPr>
        <p:spPr/>
        <p:txBody>
          <a:bodyPr/>
          <a:lstStyle/>
          <a:p>
            <a:r>
              <a:rPr lang="en-US" dirty="0" err="1"/>
              <a:t>www.nemra.org</a:t>
            </a:r>
            <a:endParaRPr lang="en-US" dirty="0"/>
          </a:p>
        </p:txBody>
      </p:sp>
      <p:pic>
        <p:nvPicPr>
          <p:cNvPr id="18" name="Picture Placeholder 16" title="Building image">
            <a:extLst>
              <a:ext uri="{FF2B5EF4-FFF2-40B4-BE49-F238E27FC236}">
                <a16:creationId xmlns:a16="http://schemas.microsoft.com/office/drawing/2014/main" id="{BA026684-ED32-4C82-8EFB-03E9E047EA33}"/>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p:txBody>
          <a:bodyPr/>
          <a:lstStyle/>
          <a:p>
            <a:r>
              <a:rPr lang="en-US" dirty="0"/>
              <a:t>Thank </a:t>
            </a:r>
            <a:r>
              <a:rPr lang="en-US" b="0" dirty="0"/>
              <a:t>You.</a:t>
            </a:r>
          </a:p>
        </p:txBody>
      </p:sp>
      <p:sp>
        <p:nvSpPr>
          <p:cNvPr id="19" name="Hexagon 18">
            <a:extLst>
              <a:ext uri="{FF2B5EF4-FFF2-40B4-BE49-F238E27FC236}">
                <a16:creationId xmlns:a16="http://schemas.microsoft.com/office/drawing/2014/main" id="{7CE8B54A-D8B2-498F-ACFB-31AC2DEB83FA}"/>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6E86452-6AEA-4380-9682-AB26317ADB62}"/>
              </a:ext>
            </a:extLst>
          </p:cNvPr>
          <p:cNvSpPr txBox="1"/>
          <p:nvPr/>
        </p:nvSpPr>
        <p:spPr>
          <a:xfrm>
            <a:off x="3106340" y="3275110"/>
            <a:ext cx="1559722"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11" name="Picture 10">
            <a:extLst>
              <a:ext uri="{FF2B5EF4-FFF2-40B4-BE49-F238E27FC236}">
                <a16:creationId xmlns:a16="http://schemas.microsoft.com/office/drawing/2014/main" id="{4EA3E30E-23EB-9447-B00D-EE6AFF8AC785}"/>
              </a:ext>
            </a:extLst>
          </p:cNvPr>
          <p:cNvPicPr>
            <a:picLocks noChangeAspect="1"/>
          </p:cNvPicPr>
          <p:nvPr/>
        </p:nvPicPr>
        <p:blipFill>
          <a:blip r:embed="rId3"/>
          <a:stretch>
            <a:fillRect/>
          </a:stretch>
        </p:blipFill>
        <p:spPr>
          <a:xfrm>
            <a:off x="9021109" y="5526336"/>
            <a:ext cx="3287623" cy="1107928"/>
          </a:xfrm>
          <a:prstGeom prst="rect">
            <a:avLst/>
          </a:prstGeom>
        </p:spPr>
      </p:pic>
    </p:spTree>
    <p:extLst>
      <p:ext uri="{BB962C8B-B14F-4D97-AF65-F5344CB8AC3E}">
        <p14:creationId xmlns:p14="http://schemas.microsoft.com/office/powerpoint/2010/main" val="226095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Building image">
            <a:extLst>
              <a:ext uri="{FF2B5EF4-FFF2-40B4-BE49-F238E27FC236}">
                <a16:creationId xmlns:a16="http://schemas.microsoft.com/office/drawing/2014/main" id="{257F6BCE-75BB-4ECD-BEA5-21C36A9CC0E9}"/>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ln>
            <a:noFill/>
          </a:ln>
        </p:spPr>
        <p:txBody>
          <a:bodyPr/>
          <a:lstStyle/>
          <a:p>
            <a:r>
              <a:rPr lang="en-US" dirty="0"/>
              <a:t>[enter REP AGENCY NAME]</a:t>
            </a:r>
            <a:endParaRPr lang="en-US" b="0" dirty="0"/>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p:txBody>
          <a:bodyPr/>
          <a:lstStyle/>
          <a:p>
            <a:r>
              <a:rPr lang="en-US" dirty="0"/>
              <a:t>PRESENTATION TITLE</a:t>
            </a:r>
          </a:p>
        </p:txBody>
      </p:sp>
      <p:sp>
        <p:nvSpPr>
          <p:cNvPr id="18" name="Hexagon 17">
            <a:extLst>
              <a:ext uri="{FF2B5EF4-FFF2-40B4-BE49-F238E27FC236}">
                <a16:creationId xmlns:a16="http://schemas.microsoft.com/office/drawing/2014/main" id="{0E6B042D-E9CB-40E0-AAE9-6AD11F53E044}"/>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C9A1C71-347B-44A9-88B4-692D9731582D}"/>
              </a:ext>
            </a:extLst>
          </p:cNvPr>
          <p:cNvSpPr txBox="1"/>
          <p:nvPr/>
        </p:nvSpPr>
        <p:spPr>
          <a:xfrm>
            <a:off x="2995809"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8" name="Picture 7">
            <a:extLst>
              <a:ext uri="{FF2B5EF4-FFF2-40B4-BE49-F238E27FC236}">
                <a16:creationId xmlns:a16="http://schemas.microsoft.com/office/drawing/2014/main" id="{5C496E41-7A9A-B246-AFA0-329FECC2C339}"/>
              </a:ext>
            </a:extLst>
          </p:cNvPr>
          <p:cNvPicPr>
            <a:picLocks noChangeAspect="1"/>
          </p:cNvPicPr>
          <p:nvPr/>
        </p:nvPicPr>
        <p:blipFill>
          <a:blip r:embed="rId3"/>
          <a:stretch>
            <a:fillRect/>
          </a:stretch>
        </p:blipFill>
        <p:spPr>
          <a:xfrm>
            <a:off x="9021109" y="5526336"/>
            <a:ext cx="3287623" cy="1107928"/>
          </a:xfrm>
          <a:prstGeom prst="rect">
            <a:avLst/>
          </a:prstGeom>
        </p:spPr>
      </p:pic>
    </p:spTree>
    <p:extLst>
      <p:ext uri="{BB962C8B-B14F-4D97-AF65-F5344CB8AC3E}">
        <p14:creationId xmlns:p14="http://schemas.microsoft.com/office/powerpoint/2010/main" val="398069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title="Skyline">
            <a:extLst>
              <a:ext uri="{FF2B5EF4-FFF2-40B4-BE49-F238E27FC236}">
                <a16:creationId xmlns:a16="http://schemas.microsoft.com/office/drawing/2014/main" id="{6B070BD8-8610-4F64-A93A-41F46C39ECA6}"/>
              </a:ext>
            </a:extLst>
          </p:cNvPr>
          <p:cNvPicPr>
            <a:picLocks noGrp="1" noChangeAspect="1"/>
          </p:cNvPicPr>
          <p:nvPr>
            <p:ph type="pic" sz="quarter" idx="13"/>
          </p:nvPr>
        </p:nvPicPr>
        <p:blipFill>
          <a:blip r:embed="rId2"/>
          <a:srcRect t="9367" b="9367"/>
          <a:stretch>
            <a:fillRect/>
          </a:stretch>
        </p:blipFill>
        <p:spPr/>
      </p:pic>
      <p:sp>
        <p:nvSpPr>
          <p:cNvPr id="11" name="Title 10">
            <a:extLst>
              <a:ext uri="{FF2B5EF4-FFF2-40B4-BE49-F238E27FC236}">
                <a16:creationId xmlns:a16="http://schemas.microsoft.com/office/drawing/2014/main" id="{69D4BCF2-C773-495F-A4D5-860FB6A2FA91}"/>
              </a:ext>
            </a:extLst>
          </p:cNvPr>
          <p:cNvSpPr>
            <a:spLocks noGrp="1"/>
          </p:cNvSpPr>
          <p:nvPr>
            <p:ph type="title"/>
          </p:nvPr>
        </p:nvSpPr>
        <p:spPr/>
        <p:txBody>
          <a:bodyPr/>
          <a:lstStyle/>
          <a:p>
            <a:r>
              <a:rPr lang="en-US" dirty="0">
                <a:solidFill>
                  <a:schemeClr val="tx1"/>
                </a:solidFill>
              </a:rPr>
              <a:t>Title </a:t>
            </a:r>
            <a:r>
              <a:rPr lang="en-US" b="0" dirty="0">
                <a:solidFill>
                  <a:schemeClr val="tx1"/>
                </a:solidFill>
                <a:latin typeface="Calibri Light" panose="020F0302020204030204" pitchFamily="34" charset="0"/>
                <a:cs typeface="Calibri Light" panose="020F0302020204030204" pitchFamily="34" charset="0"/>
              </a:rPr>
              <a:t>Goes Here</a:t>
            </a:r>
          </a:p>
        </p:txBody>
      </p:sp>
    </p:spTree>
    <p:extLst>
      <p:ext uri="{BB962C8B-B14F-4D97-AF65-F5344CB8AC3E}">
        <p14:creationId xmlns:p14="http://schemas.microsoft.com/office/powerpoint/2010/main" val="2009224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82DBEC-EE72-4155-ACC5-87E80C5606A9}"/>
              </a:ext>
            </a:extLst>
          </p:cNvPr>
          <p:cNvSpPr>
            <a:spLocks noGrp="1"/>
          </p:cNvSpPr>
          <p:nvPr>
            <p:ph idx="1"/>
          </p:nvPr>
        </p:nvSpPr>
        <p:spPr>
          <a:xfrm>
            <a:off x="531378" y="3436124"/>
            <a:ext cx="6462809" cy="2958275"/>
          </a:xfrm>
        </p:spPr>
        <p:txBody>
          <a:bodyPr>
            <a:normAutofit fontScale="92500" lnSpcReduction="10000"/>
          </a:bodyPr>
          <a:lstStyle/>
          <a:p>
            <a:pPr lvl="0"/>
            <a:r>
              <a:rPr lang="en-US" dirty="0"/>
              <a:t>Years in business</a:t>
            </a:r>
          </a:p>
          <a:p>
            <a:pPr lvl="0"/>
            <a:r>
              <a:rPr lang="en-US" dirty="0"/>
              <a:t>Markets served</a:t>
            </a:r>
          </a:p>
          <a:p>
            <a:pPr lvl="0"/>
            <a:r>
              <a:rPr lang="en-US" dirty="0"/>
              <a:t># of people and functional roles</a:t>
            </a:r>
          </a:p>
          <a:p>
            <a:pPr lvl="0"/>
            <a:r>
              <a:rPr lang="en-US" dirty="0"/>
              <a:t># of sales calls made annually - % by distribution, contractors, end-users, specifiers</a:t>
            </a:r>
          </a:p>
          <a:p>
            <a:pPr lvl="0"/>
            <a:r>
              <a:rPr lang="en-US" dirty="0"/>
              <a:t>List any awards you’ve received</a:t>
            </a:r>
          </a:p>
          <a:p>
            <a:pPr lvl="0"/>
            <a:r>
              <a:rPr lang="en-US" dirty="0"/>
              <a:t>NEMRA member since __ and reference any leadership positions held</a:t>
            </a:r>
          </a:p>
        </p:txBody>
      </p:sp>
      <p:sp>
        <p:nvSpPr>
          <p:cNvPr id="9" name="Text Placeholder 8">
            <a:extLst>
              <a:ext uri="{FF2B5EF4-FFF2-40B4-BE49-F238E27FC236}">
                <a16:creationId xmlns:a16="http://schemas.microsoft.com/office/drawing/2014/main" id="{53469036-D1FB-4164-96AE-B6D8CECCFC96}"/>
              </a:ext>
            </a:extLst>
          </p:cNvPr>
          <p:cNvSpPr>
            <a:spLocks noGrp="1"/>
          </p:cNvSpPr>
          <p:nvPr>
            <p:ph type="body" sz="quarter" idx="13"/>
          </p:nvPr>
        </p:nvSpPr>
        <p:spPr>
          <a:xfrm>
            <a:off x="531378" y="1734740"/>
            <a:ext cx="5353856" cy="1565054"/>
          </a:xfrm>
        </p:spPr>
        <p:txBody>
          <a:bodyPr/>
          <a:lstStyle/>
          <a:p>
            <a:pPr>
              <a:buClr>
                <a:srgbClr val="002060"/>
              </a:buClr>
              <a:defRPr/>
            </a:pPr>
            <a:r>
              <a:rPr lang="en-US" altLang="en-US" i="1" dirty="0">
                <a:solidFill>
                  <a:schemeClr val="accent2"/>
                </a:solidFill>
                <a:latin typeface="Calibri" panose="020F0502020204030204" pitchFamily="34" charset="0"/>
                <a:ea typeface="Arial MT"/>
                <a:cs typeface="Calibri" panose="020F0502020204030204" pitchFamily="34" charset="0"/>
              </a:rPr>
              <a:t>On this slide present a few facts describing your firm.</a:t>
            </a:r>
            <a:endParaRPr lang="en-US" altLang="en-US" b="1" i="1" dirty="0">
              <a:solidFill>
                <a:schemeClr val="accent2"/>
              </a:solidFill>
              <a:latin typeface="Calibri" panose="020F0502020204030204" pitchFamily="34" charset="0"/>
              <a:ea typeface="Arial MT"/>
              <a:cs typeface="Calibri" panose="020F0502020204030204" pitchFamily="34" charset="0"/>
            </a:endParaRPr>
          </a:p>
          <a:p>
            <a:pPr>
              <a:buClr>
                <a:srgbClr val="002060"/>
              </a:buClr>
              <a:defRPr/>
            </a:pPr>
            <a:r>
              <a:rPr lang="en-US" altLang="en-US" b="1" i="1" dirty="0">
                <a:solidFill>
                  <a:schemeClr val="tx1"/>
                </a:solidFill>
                <a:latin typeface="Calibri" panose="020F0502020204030204" pitchFamily="34" charset="0"/>
                <a:ea typeface="Arial MT"/>
                <a:cs typeface="Calibri" panose="020F0502020204030204" pitchFamily="34" charset="0"/>
              </a:rPr>
              <a:t>Replace sample placeholder text with content specific to your Rep Firm.</a:t>
            </a:r>
          </a:p>
        </p:txBody>
      </p:sp>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a:xfrm>
            <a:off x="531378" y="382844"/>
            <a:ext cx="7342622" cy="1215566"/>
          </a:xfrm>
        </p:spPr>
        <p:txBody>
          <a:bodyPr/>
          <a:lstStyle/>
          <a:p>
            <a:r>
              <a:rPr lang="en-US" dirty="0"/>
              <a:t>Quick Facts</a:t>
            </a:r>
            <a:endParaRPr lang="en-US" b="0" dirty="0"/>
          </a:p>
        </p:txBody>
      </p:sp>
      <p:pic>
        <p:nvPicPr>
          <p:cNvPr id="13" name="Picture Placeholder 12" title="Skyline">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2"/>
          <a:srcRect l="23313" r="23313"/>
          <a:stretch/>
        </p:blipFill>
        <p:spPr/>
      </p:pic>
      <p:sp>
        <p:nvSpPr>
          <p:cNvPr id="11" name="Footer Placeholder 10">
            <a:extLst>
              <a:ext uri="{FF2B5EF4-FFF2-40B4-BE49-F238E27FC236}">
                <a16:creationId xmlns:a16="http://schemas.microsoft.com/office/drawing/2014/main" id="{47F4D2C2-B71A-4089-A3FE-603C32706CA6}"/>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4</a:t>
            </a:fld>
            <a:endParaRPr lang="en-US" dirty="0"/>
          </a:p>
        </p:txBody>
      </p:sp>
    </p:spTree>
    <p:extLst>
      <p:ext uri="{BB962C8B-B14F-4D97-AF65-F5344CB8AC3E}">
        <p14:creationId xmlns:p14="http://schemas.microsoft.com/office/powerpoint/2010/main" val="97200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Placeholder 58" title="Buildings">
            <a:extLst>
              <a:ext uri="{FF2B5EF4-FFF2-40B4-BE49-F238E27FC236}">
                <a16:creationId xmlns:a16="http://schemas.microsoft.com/office/drawing/2014/main" id="{3FCCC668-2247-4814-9CC5-9C5D4B447AA3}"/>
              </a:ext>
            </a:extLst>
          </p:cNvPr>
          <p:cNvPicPr>
            <a:picLocks noGrp="1" noChangeAspect="1"/>
          </p:cNvPicPr>
          <p:nvPr>
            <p:ph type="pic" sz="quarter" idx="14"/>
          </p:nvPr>
        </p:nvPicPr>
        <p:blipFill>
          <a:blip r:embed="rId2"/>
          <a:srcRect l="13492" r="13492"/>
          <a:stretch>
            <a:fillRect/>
          </a:stretch>
        </p:blipFill>
        <p:spPr/>
      </p:pic>
      <p:sp>
        <p:nvSpPr>
          <p:cNvPr id="42" name="Content Placeholder 6">
            <a:extLst>
              <a:ext uri="{FF2B5EF4-FFF2-40B4-BE49-F238E27FC236}">
                <a16:creationId xmlns:a16="http://schemas.microsoft.com/office/drawing/2014/main" id="{55EACD59-7C51-4810-94C6-BCB4D12346DC}"/>
              </a:ext>
            </a:extLst>
          </p:cNvPr>
          <p:cNvSpPr>
            <a:spLocks noGrp="1"/>
          </p:cNvSpPr>
          <p:nvPr>
            <p:ph idx="1"/>
          </p:nvPr>
        </p:nvSpPr>
        <p:spPr/>
        <p:txBody>
          <a:bodyPr>
            <a:normAutofit fontScale="92500"/>
          </a:bodyPr>
          <a:lstStyle/>
          <a:p>
            <a:pPr lvl="0"/>
            <a:r>
              <a:rPr lang="en-US" dirty="0"/>
              <a:t>Lorem ipsum dolor sit amet, consectetur adipiscing elit. </a:t>
            </a:r>
          </a:p>
          <a:p>
            <a:pPr lvl="0"/>
            <a:r>
              <a:rPr lang="en-US" dirty="0"/>
              <a:t>Ut fermentum a magna ut eleifend. Integer convallis suscipit ante eu varius. </a:t>
            </a:r>
          </a:p>
          <a:p>
            <a:pPr lvl="0"/>
            <a:r>
              <a:rPr lang="en-US" dirty="0"/>
              <a:t>Morbi a purus dolor. Suspendisse sit amet ipsum finibus justo viverra blandit. </a:t>
            </a:r>
          </a:p>
          <a:p>
            <a:pPr lvl="0"/>
            <a:r>
              <a:rPr lang="en-US" dirty="0"/>
              <a:t>Ut congue quis tortor eget sodales. </a:t>
            </a:r>
          </a:p>
        </p:txBody>
      </p:sp>
      <p:sp>
        <p:nvSpPr>
          <p:cNvPr id="13" name="Text Placeholder 8">
            <a:extLst>
              <a:ext uri="{FF2B5EF4-FFF2-40B4-BE49-F238E27FC236}">
                <a16:creationId xmlns:a16="http://schemas.microsoft.com/office/drawing/2014/main" id="{18D85FD9-915A-7D44-89CE-AC12FFCE2D72}"/>
              </a:ext>
            </a:extLst>
          </p:cNvPr>
          <p:cNvSpPr>
            <a:spLocks noGrp="1"/>
          </p:cNvSpPr>
          <p:nvPr>
            <p:ph type="body" sz="quarter" idx="13"/>
          </p:nvPr>
        </p:nvSpPr>
        <p:spPr>
          <a:xfrm>
            <a:off x="531378" y="1734740"/>
            <a:ext cx="4942829" cy="1126265"/>
          </a:xfrm>
        </p:spPr>
        <p:txBody>
          <a:bodyPr/>
          <a:lstStyle/>
          <a:p>
            <a:pPr>
              <a:buClr>
                <a:srgbClr val="002060"/>
              </a:buClr>
              <a:defRPr/>
            </a:pPr>
            <a:r>
              <a:rPr lang="en-US" altLang="en-US" i="1" dirty="0">
                <a:solidFill>
                  <a:schemeClr val="accent2"/>
                </a:solidFill>
                <a:latin typeface="Calibri" panose="020F0502020204030204" pitchFamily="34" charset="0"/>
                <a:ea typeface="Arial MT"/>
                <a:cs typeface="Calibri" panose="020F0502020204030204" pitchFamily="34" charset="0"/>
              </a:rPr>
              <a:t>On this slide present any     additional facts describing your firm that did not fit on the previous slide.</a:t>
            </a:r>
            <a:endParaRPr lang="en-US" altLang="en-US" b="1" i="1" dirty="0">
              <a:solidFill>
                <a:schemeClr val="accent2"/>
              </a:solidFill>
              <a:latin typeface="Calibri" panose="020F0502020204030204" pitchFamily="34" charset="0"/>
              <a:ea typeface="Arial MT"/>
              <a:cs typeface="Calibri" panose="020F0502020204030204" pitchFamily="34" charset="0"/>
            </a:endParaRPr>
          </a:p>
        </p:txBody>
      </p:sp>
      <p:sp>
        <p:nvSpPr>
          <p:cNvPr id="12" name="Title 3">
            <a:extLst>
              <a:ext uri="{FF2B5EF4-FFF2-40B4-BE49-F238E27FC236}">
                <a16:creationId xmlns:a16="http://schemas.microsoft.com/office/drawing/2014/main" id="{02CA4D21-F761-594A-918D-06257BD4D73E}"/>
              </a:ext>
            </a:extLst>
          </p:cNvPr>
          <p:cNvSpPr>
            <a:spLocks noGrp="1"/>
          </p:cNvSpPr>
          <p:nvPr>
            <p:ph type="title"/>
          </p:nvPr>
        </p:nvSpPr>
        <p:spPr>
          <a:xfrm>
            <a:off x="531378" y="382844"/>
            <a:ext cx="7342622" cy="1215566"/>
          </a:xfrm>
        </p:spPr>
        <p:txBody>
          <a:bodyPr/>
          <a:lstStyle/>
          <a:p>
            <a:r>
              <a:rPr lang="en-US" dirty="0"/>
              <a:t>Quick Facts 2</a:t>
            </a:r>
            <a:endParaRPr lang="en-US" b="0" dirty="0"/>
          </a:p>
        </p:txBody>
      </p:sp>
      <p:sp>
        <p:nvSpPr>
          <p:cNvPr id="35" name="Footer Placeholder 34">
            <a:extLst>
              <a:ext uri="{FF2B5EF4-FFF2-40B4-BE49-F238E27FC236}">
                <a16:creationId xmlns:a16="http://schemas.microsoft.com/office/drawing/2014/main" id="{6390A22B-EC07-E942-A46F-F36FDD7FDB9D}"/>
              </a:ext>
            </a:extLst>
          </p:cNvPr>
          <p:cNvSpPr>
            <a:spLocks noGrp="1"/>
          </p:cNvSpPr>
          <p:nvPr>
            <p:ph type="ftr" sz="quarter" idx="15"/>
          </p:nvPr>
        </p:nvSpPr>
        <p:spPr/>
        <p:txBody>
          <a:bodyPr/>
          <a:lstStyle/>
          <a:p>
            <a:r>
              <a:rPr lang="en-US" dirty="0"/>
              <a:t>Add a footer</a:t>
            </a:r>
          </a:p>
        </p:txBody>
      </p:sp>
      <p:sp>
        <p:nvSpPr>
          <p:cNvPr id="10" name="Slide Number Placeholder 9">
            <a:extLst>
              <a:ext uri="{FF2B5EF4-FFF2-40B4-BE49-F238E27FC236}">
                <a16:creationId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US" smtClean="0"/>
              <a:pPr/>
              <a:t>5</a:t>
            </a:fld>
            <a:endParaRPr lang="en-US" dirty="0"/>
          </a:p>
        </p:txBody>
      </p:sp>
    </p:spTree>
    <p:extLst>
      <p:ext uri="{BB962C8B-B14F-4D97-AF65-F5344CB8AC3E}">
        <p14:creationId xmlns:p14="http://schemas.microsoft.com/office/powerpoint/2010/main" val="320546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Our </a:t>
            </a:r>
            <a:r>
              <a:rPr lang="en-US" b="0" dirty="0"/>
              <a:t>Strategy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13" name="Picture 12">
            <a:extLst>
              <a:ext uri="{FF2B5EF4-FFF2-40B4-BE49-F238E27FC236}">
                <a16:creationId xmlns:a16="http://schemas.microsoft.com/office/drawing/2014/main" id="{1A12A4C9-867F-2647-A896-53975540C19E}"/>
              </a:ext>
            </a:extLst>
          </p:cNvPr>
          <p:cNvPicPr>
            <a:picLocks noChangeAspect="1"/>
          </p:cNvPicPr>
          <p:nvPr/>
        </p:nvPicPr>
        <p:blipFill>
          <a:blip r:embed="rId4"/>
          <a:stretch>
            <a:fillRect/>
          </a:stretch>
        </p:blipFill>
        <p:spPr>
          <a:xfrm>
            <a:off x="9021109" y="5526336"/>
            <a:ext cx="3287623" cy="1107928"/>
          </a:xfrm>
          <a:prstGeom prst="rect">
            <a:avLst/>
          </a:prstGeom>
        </p:spPr>
      </p:pic>
    </p:spTree>
    <p:extLst>
      <p:ext uri="{BB962C8B-B14F-4D97-AF65-F5344CB8AC3E}">
        <p14:creationId xmlns:p14="http://schemas.microsoft.com/office/powerpoint/2010/main" val="429266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2492103"/>
            <a:ext cx="5475290" cy="543063"/>
          </a:xfrm>
        </p:spPr>
        <p:txBody>
          <a:bodyPr/>
          <a:lstStyle/>
          <a:p>
            <a:r>
              <a:rPr lang="en-US" dirty="0"/>
              <a:t>Company Mission</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8" y="3035166"/>
            <a:ext cx="5475290" cy="1271417"/>
          </a:xfrm>
        </p:spPr>
        <p:txBody>
          <a:bodyPr/>
          <a:lstStyle/>
          <a:p>
            <a:pPr>
              <a:buClr>
                <a:schemeClr val="accent2"/>
              </a:buClr>
            </a:pPr>
            <a:r>
              <a:rPr lang="en-US" dirty="0"/>
              <a:t>Nulla a erat eget nunc hendrerit ultrices eu nec nulla. Donec viverra leo aliquet, auctor quam id, convallis </a:t>
            </a:r>
            <a:r>
              <a:rPr lang="en-US" dirty="0" err="1"/>
              <a:t>orci</a:t>
            </a:r>
            <a:r>
              <a:rPr lang="en-US" dirty="0"/>
              <a:t>.</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3" y="2492103"/>
            <a:ext cx="5475600" cy="543063"/>
          </a:xfrm>
        </p:spPr>
        <p:txBody>
          <a:bodyPr/>
          <a:lstStyle/>
          <a:p>
            <a:r>
              <a:rPr lang="en-US" dirty="0"/>
              <a:t>Vision Statement</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2" y="3050102"/>
            <a:ext cx="5291925" cy="1256481"/>
          </a:xfrm>
        </p:spPr>
        <p:txBody>
          <a:bodyPr>
            <a:normAutofit/>
          </a:bodyPr>
          <a:lstStyle/>
          <a:p>
            <a:pPr>
              <a:buClr>
                <a:schemeClr val="accent2"/>
              </a:buClr>
            </a:pPr>
            <a:r>
              <a:rPr lang="en-US" dirty="0"/>
              <a:t>Nulla a erat eget nunc hendrerit ultrices eu nec nulla. Donec viverra leo aliquet, auctor quam id, convallis orci. </a:t>
            </a:r>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1038380"/>
            <a:ext cx="8644777" cy="1189787"/>
          </a:xfrm>
        </p:spPr>
        <p:txBody>
          <a:bodyPr/>
          <a:lstStyle/>
          <a:p>
            <a:pPr>
              <a:buClr>
                <a:srgbClr val="002060"/>
              </a:buClr>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Firm.</a:t>
            </a:r>
            <a:endParaRPr lang="en-US" i="1" dirty="0">
              <a:solidFill>
                <a:schemeClr val="bg2"/>
              </a:solidFill>
              <a:latin typeface="Arial" panose="020B0604020202020204" pitchFamily="34" charset="0"/>
              <a:cs typeface="Arial" panose="020B0604020202020204" pitchFamily="34" charset="0"/>
            </a:endParaRPr>
          </a:p>
          <a:p>
            <a:pPr>
              <a:buClr>
                <a:srgbClr val="002060"/>
              </a:buClr>
              <a:defRPr/>
            </a:pPr>
            <a:r>
              <a:rPr lang="en-US" i="1" dirty="0">
                <a:latin typeface="Arial" panose="020B0604020202020204" pitchFamily="34" charset="0"/>
                <a:cs typeface="Arial" panose="020B0604020202020204" pitchFamily="34" charset="0"/>
              </a:rPr>
              <a:t>On this slide highlight your firm’s strategic direction</a:t>
            </a:r>
            <a:endParaRPr lang="en-US" dirty="0"/>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US"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7</a:t>
            </a:fld>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Our </a:t>
            </a:r>
            <a:r>
              <a:rPr lang="en-US" b="0" dirty="0"/>
              <a:t>Strategy</a:t>
            </a:r>
          </a:p>
        </p:txBody>
      </p:sp>
      <p:sp>
        <p:nvSpPr>
          <p:cNvPr id="12" name="Text Placeholder 14">
            <a:extLst>
              <a:ext uri="{FF2B5EF4-FFF2-40B4-BE49-F238E27FC236}">
                <a16:creationId xmlns:a16="http://schemas.microsoft.com/office/drawing/2014/main" id="{A95D3351-1FF4-A247-B49C-3DCAA980CAB3}"/>
              </a:ext>
            </a:extLst>
          </p:cNvPr>
          <p:cNvSpPr txBox="1">
            <a:spLocks/>
          </p:cNvSpPr>
          <p:nvPr/>
        </p:nvSpPr>
        <p:spPr>
          <a:xfrm>
            <a:off x="518678" y="4306583"/>
            <a:ext cx="5475290" cy="543063"/>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Value Proposition</a:t>
            </a:r>
          </a:p>
        </p:txBody>
      </p:sp>
      <p:sp>
        <p:nvSpPr>
          <p:cNvPr id="13" name="Content Placeholder 15">
            <a:extLst>
              <a:ext uri="{FF2B5EF4-FFF2-40B4-BE49-F238E27FC236}">
                <a16:creationId xmlns:a16="http://schemas.microsoft.com/office/drawing/2014/main" id="{2C3EDEA8-B5C1-BE4C-AEB2-65E40054A2E7}"/>
              </a:ext>
            </a:extLst>
          </p:cNvPr>
          <p:cNvSpPr txBox="1">
            <a:spLocks/>
          </p:cNvSpPr>
          <p:nvPr/>
        </p:nvSpPr>
        <p:spPr>
          <a:xfrm>
            <a:off x="518678" y="4849646"/>
            <a:ext cx="5475290" cy="1271417"/>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err="1"/>
              <a:t>Nulla</a:t>
            </a:r>
            <a:r>
              <a:rPr lang="en-US" dirty="0"/>
              <a:t> a </a:t>
            </a:r>
            <a:r>
              <a:rPr lang="en-US" dirty="0" err="1"/>
              <a:t>erat</a:t>
            </a:r>
            <a:r>
              <a:rPr lang="en-US" dirty="0"/>
              <a:t> </a:t>
            </a:r>
            <a:r>
              <a:rPr lang="en-US" dirty="0" err="1"/>
              <a:t>eget</a:t>
            </a:r>
            <a:r>
              <a:rPr lang="en-US" dirty="0"/>
              <a:t> </a:t>
            </a:r>
            <a:r>
              <a:rPr lang="en-US" dirty="0" err="1"/>
              <a:t>nunc</a:t>
            </a:r>
            <a:r>
              <a:rPr lang="en-US" dirty="0"/>
              <a:t> </a:t>
            </a:r>
            <a:r>
              <a:rPr lang="en-US" dirty="0" err="1"/>
              <a:t>hendrerit</a:t>
            </a:r>
            <a:r>
              <a:rPr lang="en-US" dirty="0"/>
              <a:t> </a:t>
            </a:r>
            <a:r>
              <a:rPr lang="en-US" dirty="0" err="1"/>
              <a:t>ultrices</a:t>
            </a:r>
            <a:r>
              <a:rPr lang="en-US" dirty="0"/>
              <a:t> </a:t>
            </a:r>
            <a:r>
              <a:rPr lang="en-US" dirty="0" err="1"/>
              <a:t>eu</a:t>
            </a:r>
            <a:r>
              <a:rPr lang="en-US" dirty="0"/>
              <a:t> </a:t>
            </a:r>
            <a:r>
              <a:rPr lang="en-US" dirty="0" err="1"/>
              <a:t>nec</a:t>
            </a:r>
            <a:r>
              <a:rPr lang="en-US" dirty="0"/>
              <a:t> </a:t>
            </a:r>
            <a:r>
              <a:rPr lang="en-US" dirty="0" err="1"/>
              <a:t>nulla</a:t>
            </a:r>
            <a:r>
              <a:rPr lang="en-US" dirty="0"/>
              <a:t>. </a:t>
            </a:r>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p:txBody>
      </p:sp>
      <p:sp>
        <p:nvSpPr>
          <p:cNvPr id="22" name="Text Placeholder 14">
            <a:extLst>
              <a:ext uri="{FF2B5EF4-FFF2-40B4-BE49-F238E27FC236}">
                <a16:creationId xmlns:a16="http://schemas.microsoft.com/office/drawing/2014/main" id="{E8687817-F079-6A4A-B4C7-D826DB4BA47C}"/>
              </a:ext>
            </a:extLst>
          </p:cNvPr>
          <p:cNvSpPr txBox="1">
            <a:spLocks/>
          </p:cNvSpPr>
          <p:nvPr/>
        </p:nvSpPr>
        <p:spPr>
          <a:xfrm>
            <a:off x="6185003" y="4306582"/>
            <a:ext cx="5475290" cy="543063"/>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Succession Plan</a:t>
            </a:r>
          </a:p>
        </p:txBody>
      </p:sp>
      <p:sp>
        <p:nvSpPr>
          <p:cNvPr id="23" name="Content Placeholder 15">
            <a:extLst>
              <a:ext uri="{FF2B5EF4-FFF2-40B4-BE49-F238E27FC236}">
                <a16:creationId xmlns:a16="http://schemas.microsoft.com/office/drawing/2014/main" id="{56CE6B3D-E5B9-CC4F-9386-98959A6CD4E8}"/>
              </a:ext>
            </a:extLst>
          </p:cNvPr>
          <p:cNvSpPr txBox="1">
            <a:spLocks/>
          </p:cNvSpPr>
          <p:nvPr/>
        </p:nvSpPr>
        <p:spPr>
          <a:xfrm>
            <a:off x="6184693" y="4849645"/>
            <a:ext cx="5475290" cy="1271417"/>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err="1"/>
              <a:t>Nulla</a:t>
            </a:r>
            <a:r>
              <a:rPr lang="en-US" dirty="0"/>
              <a:t> a </a:t>
            </a:r>
            <a:r>
              <a:rPr lang="en-US" dirty="0" err="1"/>
              <a:t>erat</a:t>
            </a:r>
            <a:r>
              <a:rPr lang="en-US" dirty="0"/>
              <a:t> </a:t>
            </a:r>
            <a:r>
              <a:rPr lang="en-US" dirty="0" err="1"/>
              <a:t>eget</a:t>
            </a:r>
            <a:r>
              <a:rPr lang="en-US" dirty="0"/>
              <a:t> </a:t>
            </a:r>
            <a:r>
              <a:rPr lang="en-US" dirty="0" err="1"/>
              <a:t>nunc</a:t>
            </a:r>
            <a:r>
              <a:rPr lang="en-US" dirty="0"/>
              <a:t> </a:t>
            </a:r>
            <a:r>
              <a:rPr lang="en-US" dirty="0" err="1"/>
              <a:t>hendrerit</a:t>
            </a:r>
            <a:r>
              <a:rPr lang="en-US" dirty="0"/>
              <a:t> </a:t>
            </a:r>
            <a:r>
              <a:rPr lang="en-US" dirty="0" err="1"/>
              <a:t>ultrices</a:t>
            </a:r>
            <a:r>
              <a:rPr lang="en-US" dirty="0"/>
              <a:t> </a:t>
            </a:r>
            <a:r>
              <a:rPr lang="en-US" dirty="0" err="1"/>
              <a:t>eu</a:t>
            </a:r>
            <a:r>
              <a:rPr lang="en-US" dirty="0"/>
              <a:t> </a:t>
            </a:r>
            <a:r>
              <a:rPr lang="en-US" dirty="0" err="1"/>
              <a:t>nec</a:t>
            </a:r>
            <a:r>
              <a:rPr lang="en-US" dirty="0"/>
              <a:t> </a:t>
            </a:r>
            <a:r>
              <a:rPr lang="en-US" dirty="0" err="1"/>
              <a:t>nulla</a:t>
            </a:r>
            <a:r>
              <a:rPr lang="en-US" dirty="0"/>
              <a:t>. </a:t>
            </a:r>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p:txBody>
      </p:sp>
    </p:spTree>
    <p:extLst>
      <p:ext uri="{BB962C8B-B14F-4D97-AF65-F5344CB8AC3E}">
        <p14:creationId xmlns:p14="http://schemas.microsoft.com/office/powerpoint/2010/main" val="389151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Technology</a:t>
            </a:r>
            <a:r>
              <a:rPr lang="en-US" b="0" dirty="0"/>
              <a:t>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13" name="Picture 12">
            <a:extLst>
              <a:ext uri="{FF2B5EF4-FFF2-40B4-BE49-F238E27FC236}">
                <a16:creationId xmlns:a16="http://schemas.microsoft.com/office/drawing/2014/main" id="{68244683-F8C5-9F45-B7FA-ED142C08DA9C}"/>
              </a:ext>
            </a:extLst>
          </p:cNvPr>
          <p:cNvPicPr>
            <a:picLocks noChangeAspect="1"/>
          </p:cNvPicPr>
          <p:nvPr/>
        </p:nvPicPr>
        <p:blipFill>
          <a:blip r:embed="rId4"/>
          <a:stretch>
            <a:fillRect/>
          </a:stretch>
        </p:blipFill>
        <p:spPr>
          <a:xfrm>
            <a:off x="9021109" y="5526336"/>
            <a:ext cx="3287623" cy="1107928"/>
          </a:xfrm>
          <a:prstGeom prst="rect">
            <a:avLst/>
          </a:prstGeom>
        </p:spPr>
      </p:pic>
    </p:spTree>
    <p:extLst>
      <p:ext uri="{BB962C8B-B14F-4D97-AF65-F5344CB8AC3E}">
        <p14:creationId xmlns:p14="http://schemas.microsoft.com/office/powerpoint/2010/main" val="172014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2697820"/>
            <a:ext cx="5475290" cy="543063"/>
          </a:xfrm>
        </p:spPr>
        <p:txBody>
          <a:bodyPr/>
          <a:lstStyle/>
          <a:p>
            <a:r>
              <a:rPr lang="en-US" dirty="0"/>
              <a:t>How We Use It</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8" y="3240883"/>
            <a:ext cx="5475290" cy="1271417"/>
          </a:xfrm>
        </p:spPr>
        <p:txBody>
          <a:bodyPr/>
          <a:lstStyle/>
          <a:p>
            <a:pPr>
              <a:buClr>
                <a:schemeClr val="accent2"/>
              </a:buClr>
            </a:pPr>
            <a:r>
              <a:rPr lang="en-US" dirty="0"/>
              <a:t>State how you use technology in your firm to be more productive</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3" y="2697820"/>
            <a:ext cx="5475600" cy="543063"/>
          </a:xfrm>
        </p:spPr>
        <p:txBody>
          <a:bodyPr/>
          <a:lstStyle/>
          <a:p>
            <a:r>
              <a:rPr lang="en-US" dirty="0"/>
              <a:t>Sales Enablement Tools</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2" y="3255819"/>
            <a:ext cx="5291925" cy="2119370"/>
          </a:xfrm>
        </p:spPr>
        <p:txBody>
          <a:bodyPr>
            <a:normAutofit/>
          </a:bodyPr>
          <a:lstStyle/>
          <a:p>
            <a:pPr>
              <a:buClr>
                <a:schemeClr val="accent2"/>
              </a:buClr>
            </a:pPr>
            <a:r>
              <a:rPr lang="en-US" dirty="0"/>
              <a:t>Describe tools and resources you have implemented to enable sales or create demand</a:t>
            </a:r>
          </a:p>
          <a:p>
            <a:pPr lvl="1">
              <a:buClr>
                <a:schemeClr val="accent2"/>
              </a:buClr>
            </a:pPr>
            <a:r>
              <a:rPr lang="en-US" dirty="0"/>
              <a:t>Ex: CRM Solution Providers, </a:t>
            </a:r>
            <a:r>
              <a:rPr lang="en-US" dirty="0" err="1"/>
              <a:t>RepFiles</a:t>
            </a:r>
            <a:r>
              <a:rPr lang="en-US" dirty="0"/>
              <a:t>, </a:t>
            </a:r>
            <a:r>
              <a:rPr lang="en-US" dirty="0" err="1"/>
              <a:t>Tradetech</a:t>
            </a:r>
            <a:r>
              <a:rPr lang="en-US" dirty="0"/>
              <a:t> Solutions</a:t>
            </a:r>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992684"/>
            <a:ext cx="8664233" cy="1540451"/>
          </a:xfrm>
        </p:spPr>
        <p:txBody>
          <a:bodyPr/>
          <a:lstStyle/>
          <a:p>
            <a:pPr>
              <a:buClr>
                <a:srgbClr val="002060"/>
              </a:buClr>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Firm. </a:t>
            </a:r>
          </a:p>
          <a:p>
            <a:pPr>
              <a:buClr>
                <a:srgbClr val="002060"/>
              </a:buClr>
              <a:defRPr/>
            </a:pPr>
            <a:r>
              <a:rPr lang="en-US" altLang="en-US" i="1" dirty="0">
                <a:latin typeface="Arial" panose="020B0604020202020204" pitchFamily="34" charset="0"/>
                <a:ea typeface="Arial MT"/>
                <a:cs typeface="Arial" panose="020B0604020202020204" pitchFamily="34" charset="0"/>
              </a:rPr>
              <a:t>On this slide talk about how you use technology to drive productivity and use sales technology tools to grow the business</a:t>
            </a:r>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US"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9</a:t>
            </a:fld>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Technology</a:t>
            </a:r>
            <a:endParaRPr lang="en-US" b="0" dirty="0"/>
          </a:p>
        </p:txBody>
      </p:sp>
    </p:spTree>
    <p:extLst>
      <p:ext uri="{BB962C8B-B14F-4D97-AF65-F5344CB8AC3E}">
        <p14:creationId xmlns:p14="http://schemas.microsoft.com/office/powerpoint/2010/main" val="1089364448"/>
      </p:ext>
    </p:extLst>
  </p:cSld>
  <p:clrMapOvr>
    <a:masterClrMapping/>
  </p:clrMapOvr>
</p:sld>
</file>

<file path=ppt/theme/theme1.xml><?xml version="1.0" encoding="utf-8"?>
<a:theme xmlns:a="http://schemas.openxmlformats.org/drawingml/2006/main" name="Office Theme">
  <a:themeElements>
    <a:clrScheme name="Custom 35">
      <a:dk1>
        <a:srgbClr val="3F3F3F"/>
      </a:dk1>
      <a:lt1>
        <a:srgbClr val="FFFFFF"/>
      </a:lt1>
      <a:dk2>
        <a:srgbClr val="F2F2F2"/>
      </a:dk2>
      <a:lt2>
        <a:srgbClr val="A5A5A5"/>
      </a:lt2>
      <a:accent1>
        <a:srgbClr val="0B6BC3"/>
      </a:accent1>
      <a:accent2>
        <a:srgbClr val="51863C"/>
      </a:accent2>
      <a:accent3>
        <a:srgbClr val="FFFFFF"/>
      </a:accent3>
      <a:accent4>
        <a:srgbClr val="3E3F3E"/>
      </a:accent4>
      <a:accent5>
        <a:srgbClr val="51863C"/>
      </a:accent5>
      <a:accent6>
        <a:srgbClr val="3E3F3E"/>
      </a:accent6>
      <a:hlink>
        <a:srgbClr val="A6D05C"/>
      </a:hlink>
      <a:folHlink>
        <a:srgbClr val="A0A2A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C9C3589D-EF2D-4AF3-8B55-088F4B14D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759597-1FA4-4F46-9BA8-01240C56026E}">
  <ds:schemaRefs>
    <ds:schemaRef ds:uri="http://schemas.microsoft.com/sharepoint/v3/contenttype/forms"/>
  </ds:schemaRefs>
</ds:datastoreItem>
</file>

<file path=customXml/itemProps3.xml><?xml version="1.0" encoding="utf-8"?>
<ds:datastoreItem xmlns:ds="http://schemas.openxmlformats.org/officeDocument/2006/customXml" ds:itemID="{2940343A-75DB-4E03-95EA-4A75BA0D7FF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0</TotalTime>
  <Words>1062</Words>
  <Application>Microsoft Macintosh PowerPoint</Application>
  <PresentationFormat>Widescreen</PresentationFormat>
  <Paragraphs>154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MT</vt:lpstr>
      <vt:lpstr>Calibri</vt:lpstr>
      <vt:lpstr>Calibri Light</vt:lpstr>
      <vt:lpstr>CiscoSans ExtraLight</vt:lpstr>
      <vt:lpstr>Gill Sans SemiBold</vt:lpstr>
      <vt:lpstr>Times New Roman</vt:lpstr>
      <vt:lpstr>Office Theme</vt:lpstr>
      <vt:lpstr>Customize this Template  NEMRA has developed this sample PowerPoint template for use by NEMRA Rep members as either a presentation or ‘leave-behind marketing piece” for use in your Business Review meetings.     This template was designed to guide you through the process of creating your own presentation with NEMRA21 brand consistency.  All slide content contains placeholder text and should be used as a guide to populate content specific to your Rep Agency. Slide titles can be edited as well.   You can insert slides as needed to create your presentation, and the correct branding and formatting will be maintained for you.  This template slides as follows: Title Slide Quick Facts Strategy Technology Talent Development Marketing Capabilities Sales Force Structure Example of Slide with Chart  Example of Slide with Table  </vt:lpstr>
      <vt:lpstr>[enter REP AGENCY NAME]</vt:lpstr>
      <vt:lpstr>Title Goes Here</vt:lpstr>
      <vt:lpstr>Quick Facts</vt:lpstr>
      <vt:lpstr>Quick Facts 2</vt:lpstr>
      <vt:lpstr>Our Strategy </vt:lpstr>
      <vt:lpstr>Our Strategy</vt:lpstr>
      <vt:lpstr>Technology </vt:lpstr>
      <vt:lpstr>Technology</vt:lpstr>
      <vt:lpstr>Talent Development </vt:lpstr>
      <vt:lpstr>Talent Development</vt:lpstr>
      <vt:lpstr>Talent Development (cont.)</vt:lpstr>
      <vt:lpstr>Market Capabilities </vt:lpstr>
      <vt:lpstr>Market Capabilities</vt:lpstr>
      <vt:lpstr>Organizational Structure </vt:lpstr>
      <vt:lpstr>Organizational Structure</vt:lpstr>
      <vt:lpstr>Chart Option</vt:lpstr>
      <vt:lpstr>Table Option</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
  <cp:revision>1</cp:revision>
  <dcterms:created xsi:type="dcterms:W3CDTF">2020-08-12T16:22:46Z</dcterms:created>
  <dcterms:modified xsi:type="dcterms:W3CDTF">2021-12-22T13:36:31Z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