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3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5C27D-9294-4267-8CB5-6CB17AD9F5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0F1891-C9B2-1139-4854-1E4DA4284D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92DB36-C66C-CC62-EC33-E9D7F7B80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9545-1592-3E4B-950D-6803B231C91E}" type="datetimeFigureOut">
              <a:rPr lang="en-US" smtClean="0"/>
              <a:t>5/23/22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E6CE90-C90C-90B0-D08B-9A3B6D139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8B3EE-3AB4-0D5F-169F-E7A308E67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17AE-D595-B346-96B6-C437EF93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154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5A850-C7C1-6EDD-47AA-40A8C870D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B439EC-FB7B-3507-59BC-2E6DE8A54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4588B-AADE-4D11-B7A9-92E6800DE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9545-1592-3E4B-950D-6803B231C91E}" type="datetimeFigureOut">
              <a:rPr lang="en-US" smtClean="0"/>
              <a:t>5/23/22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B63FB-759F-AC5B-6281-23B7EDD29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A7276-4079-8C90-857B-B4B7354C5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17AE-D595-B346-96B6-C437EF93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335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73DDF6-D380-0D80-2636-48CB1D167C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8B6C43-B2F0-8521-5315-67A7B2A783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DF5D1-147C-4D2E-137A-FA789F856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9545-1592-3E4B-950D-6803B231C91E}" type="datetimeFigureOut">
              <a:rPr lang="en-US" smtClean="0"/>
              <a:t>5/23/22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1CCE23-2ABA-556E-F6B0-DC8E2CA9E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D1BFF-E018-AEAC-3F5C-3C8A842C8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17AE-D595-B346-96B6-C437EF93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41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0"/>
          <p:cNvSpPr/>
          <p:nvPr/>
        </p:nvSpPr>
        <p:spPr>
          <a:xfrm>
            <a:off x="1694800" y="-100"/>
            <a:ext cx="104972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285750" dist="190500" dir="10800000" algn="bl" rotWithShape="0">
              <a:srgbClr val="000000">
                <a:alpha val="15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" name="Google Shape;69;p10"/>
          <p:cNvSpPr/>
          <p:nvPr/>
        </p:nvSpPr>
        <p:spPr>
          <a:xfrm>
            <a:off x="11667067" y="5808167"/>
            <a:ext cx="524800" cy="524800"/>
          </a:xfrm>
          <a:prstGeom prst="rect">
            <a:avLst/>
          </a:prstGeom>
          <a:solidFill>
            <a:srgbClr val="FFB000"/>
          </a:solidFill>
          <a:ln>
            <a:noFill/>
          </a:ln>
          <a:effectLst>
            <a:outerShdw blurRad="214313" dist="47625" dir="5400000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" name="Google Shape;70;p10"/>
          <p:cNvSpPr/>
          <p:nvPr/>
        </p:nvSpPr>
        <p:spPr>
          <a:xfrm>
            <a:off x="1170000" y="5808167"/>
            <a:ext cx="9972400" cy="52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14313" dist="47625" dir="5400000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1576267" y="5808267"/>
            <a:ext cx="95660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None/>
              <a:defRPr sz="2133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11667200" y="5808300"/>
            <a:ext cx="524800" cy="5248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ctr"/>
            <a:fld id="{00000000-1234-1234-1234-123412341234}" type="slidenum">
              <a:rPr lang="en" smtClean="0"/>
              <a:pPr algn="ctr"/>
              <a:t>‹#›</a:t>
            </a:fld>
            <a:endParaRPr lang="en"/>
          </a:p>
        </p:txBody>
      </p:sp>
      <p:sp>
        <p:nvSpPr>
          <p:cNvPr id="73" name="Google Shape;73;p10"/>
          <p:cNvSpPr/>
          <p:nvPr/>
        </p:nvSpPr>
        <p:spPr>
          <a:xfrm>
            <a:off x="10617600" y="5808167"/>
            <a:ext cx="524800" cy="524800"/>
          </a:xfrm>
          <a:prstGeom prst="rect">
            <a:avLst/>
          </a:prstGeom>
          <a:solidFill>
            <a:srgbClr val="FFFFFF">
              <a:alpha val="5269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75542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5E971-5677-DCDD-F855-73E99B979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7F829-C6C5-2576-B243-AAC6ADC31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BCC00-AB45-FA02-FA47-31C7317C4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9545-1592-3E4B-950D-6803B231C91E}" type="datetimeFigureOut">
              <a:rPr lang="en-US" smtClean="0"/>
              <a:t>5/23/22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716B55-AD97-ADDB-A3FC-C7C58E66E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236EF-73E8-ED4F-C2E6-2C3EE3F27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17AE-D595-B346-96B6-C437EF93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91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8F56B-1F4E-4EE2-73BB-C2E6426E6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17D221-2EB6-4380-33C3-2E9AAB1A1A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FD2D8-CCE8-C49B-2BB5-F3521C0F9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9545-1592-3E4B-950D-6803B231C91E}" type="datetimeFigureOut">
              <a:rPr lang="en-US" smtClean="0"/>
              <a:t>5/23/22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C6573-8FD7-44DB-8D34-284D640B2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3B89E-C5C7-BB22-BEB0-428D85B7A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17AE-D595-B346-96B6-C437EF93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845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FC47D-06DE-79FC-7F59-4F0A33865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0C09E-91B6-7835-17A1-7C62A7E552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EAEF7B-59BB-51DB-1979-D9C5CD3B01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8EA18C-EDFB-4168-C9D1-6C706536D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9545-1592-3E4B-950D-6803B231C91E}" type="datetimeFigureOut">
              <a:rPr lang="en-US" smtClean="0"/>
              <a:t>5/23/22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9B4759-592A-047C-6704-EB9A20B41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4F6599-534C-3050-38D0-7B972DBDA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17AE-D595-B346-96B6-C437EF93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224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8C833-B6F4-C257-EA18-844116B28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B026EF-6D52-5C1A-D604-2E556FD386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0713C1-D341-9888-7FD6-29885C7427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0BC80C-F6F4-FB38-8EFC-0E08F9098B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9D0C7C-3018-1946-01F0-00B7EBD4DE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08846E-66F9-BEDF-250A-6D65AB488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9545-1592-3E4B-950D-6803B231C91E}" type="datetimeFigureOut">
              <a:rPr lang="en-US" smtClean="0"/>
              <a:t>5/23/22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C9C6C8-2AEA-450A-E6BD-76993D84E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99A81D-85A5-58E4-46DE-84D0A08C9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17AE-D595-B346-96B6-C437EF93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425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218AE-C138-5E05-40FD-89985B373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2DE3FC-E1B4-241E-816B-3E3E495BA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9545-1592-3E4B-950D-6803B231C91E}" type="datetimeFigureOut">
              <a:rPr lang="en-US" smtClean="0"/>
              <a:t>5/23/22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0F90C6-FD1F-1523-BC96-4E68CE5CD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FF1DE0-C856-08E4-D6BB-7578C07D0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17AE-D595-B346-96B6-C437EF93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185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928581-6894-D16A-3F77-8D9646F1E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9545-1592-3E4B-950D-6803B231C91E}" type="datetimeFigureOut">
              <a:rPr lang="en-US" smtClean="0"/>
              <a:t>5/23/22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9AE684-DA76-0D1E-F05B-EB17D1D93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239F9E-5F3B-8740-3FE2-CBA2F0734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17AE-D595-B346-96B6-C437EF93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021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5261D-81BB-A1AE-7AC8-F5865191C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D9E08-69C4-872C-25CC-6ABAEFFFE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FD3E73-378E-574D-797C-7E639E9963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ADEBE5-4F85-34C5-320F-ECBD437DC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9545-1592-3E4B-950D-6803B231C91E}" type="datetimeFigureOut">
              <a:rPr lang="en-US" smtClean="0"/>
              <a:t>5/23/22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54C15C-C87D-ABC7-4A2B-082C4A32F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FFD947-AFD8-2CD3-3518-3367317F6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17AE-D595-B346-96B6-C437EF93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76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4298B-D40F-1B85-1FA6-DC71C835B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1EC459-5AFC-567C-43F3-8226AC9F8A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108B34-ED3B-019E-8E58-BCE9544F9E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2E1BBE-91D8-8FF8-BC31-79DD3B96F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9545-1592-3E4B-950D-6803B231C91E}" type="datetimeFigureOut">
              <a:rPr lang="en-US" smtClean="0"/>
              <a:t>5/23/22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86440F-5E43-965F-CA95-DC02AE2FB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0BF40C-5849-25A8-DE9A-197C7BE9F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17AE-D595-B346-96B6-C437EF93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758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8CF7C3-618E-04FF-556A-9E479551D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E29137-4A21-B852-2152-32A102EE6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DFC80-5F4A-E3BD-CCC0-812F1D73C8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D9545-1592-3E4B-950D-6803B231C91E}" type="datetimeFigureOut">
              <a:rPr lang="en-US" smtClean="0"/>
              <a:t>5/23/22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09842-72C1-9E4D-26B9-29A531E73F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89FDC9-489F-8B6B-46CA-D8CA4D0BB2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117AE-D595-B346-96B6-C437EF939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234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BC9AE27-0AAC-924A-8E6E-03A24A2A76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76267" y="5808267"/>
            <a:ext cx="9566000" cy="524800"/>
          </a:xfrm>
        </p:spPr>
        <p:txBody>
          <a:bodyPr/>
          <a:lstStyle/>
          <a:p>
            <a:r>
              <a:rPr lang="en-US" b="1" dirty="0"/>
              <a:t>DISC  |  </a:t>
            </a:r>
            <a:r>
              <a:rPr lang="en-US" dirty="0"/>
              <a:t>NEMRA</a:t>
            </a:r>
            <a:r>
              <a:rPr lang="en-US" b="1" dirty="0"/>
              <a:t> </a:t>
            </a:r>
            <a:r>
              <a:rPr lang="en-US" dirty="0"/>
              <a:t>Market and Data Intelligence Service Provider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8F9022A-98B8-D049-90BD-01E28F11622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1</a:t>
            </a:fld>
            <a:endParaRPr lang="en"/>
          </a:p>
        </p:txBody>
      </p:sp>
      <p:sp>
        <p:nvSpPr>
          <p:cNvPr id="13" name="Google Shape;162;p21">
            <a:extLst>
              <a:ext uri="{FF2B5EF4-FFF2-40B4-BE49-F238E27FC236}">
                <a16:creationId xmlns:a16="http://schemas.microsoft.com/office/drawing/2014/main" id="{CD5E4586-237C-F64E-9299-770733B63848}"/>
              </a:ext>
            </a:extLst>
          </p:cNvPr>
          <p:cNvSpPr txBox="1">
            <a:spLocks/>
          </p:cNvSpPr>
          <p:nvPr/>
        </p:nvSpPr>
        <p:spPr>
          <a:xfrm>
            <a:off x="1866641" y="82593"/>
            <a:ext cx="8985251" cy="1075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arlow"/>
              <a:buNone/>
              <a:defRPr sz="2400" b="1" i="0" u="none" strike="noStrike" cap="none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arlow"/>
              <a:buNone/>
              <a:defRPr sz="2400" b="1" i="0" u="none" strike="noStrike" cap="none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arlow"/>
              <a:buNone/>
              <a:defRPr sz="2400" b="1" i="0" u="none" strike="noStrike" cap="none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arlow"/>
              <a:buNone/>
              <a:defRPr sz="2400" b="1" i="0" u="none" strike="noStrike" cap="none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arlow"/>
              <a:buNone/>
              <a:defRPr sz="2400" b="1" i="0" u="none" strike="noStrike" cap="none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arlow"/>
              <a:buNone/>
              <a:defRPr sz="2400" b="1" i="0" u="none" strike="noStrike" cap="none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arlow"/>
              <a:buNone/>
              <a:defRPr sz="2400" b="1" i="0" u="none" strike="noStrike" cap="none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arlow"/>
              <a:buNone/>
              <a:defRPr sz="2400" b="1" i="0" u="none" strike="noStrike" cap="none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arlow"/>
              <a:buNone/>
              <a:defRPr sz="2400" b="1" i="0" u="none" strike="noStrike" cap="none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r>
              <a:rPr lang="en-US" sz="4267" dirty="0">
                <a:solidFill>
                  <a:srgbClr val="2472B5"/>
                </a:solidFill>
              </a:rPr>
              <a:t>DISC CORP</a:t>
            </a:r>
            <a:endParaRPr lang="en-US" sz="4267" dirty="0"/>
          </a:p>
        </p:txBody>
      </p:sp>
      <p:pic>
        <p:nvPicPr>
          <p:cNvPr id="2050" name="Picture 2" descr="DISCCORP">
            <a:extLst>
              <a:ext uri="{FF2B5EF4-FFF2-40B4-BE49-F238E27FC236}">
                <a16:creationId xmlns:a16="http://schemas.microsoft.com/office/drawing/2014/main" id="{8A084E62-63CE-8F56-76C9-11115FD9F1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738" y="195241"/>
            <a:ext cx="1476265" cy="849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4" name="Google Shape;568;p39">
            <a:extLst>
              <a:ext uri="{FF2B5EF4-FFF2-40B4-BE49-F238E27FC236}">
                <a16:creationId xmlns:a16="http://schemas.microsoft.com/office/drawing/2014/main" id="{2EDFB1E3-B884-31A3-F42B-2B61FD833699}"/>
              </a:ext>
            </a:extLst>
          </p:cNvPr>
          <p:cNvGrpSpPr/>
          <p:nvPr/>
        </p:nvGrpSpPr>
        <p:grpSpPr>
          <a:xfrm>
            <a:off x="10683674" y="5888671"/>
            <a:ext cx="336436" cy="363991"/>
            <a:chOff x="3294650" y="3652450"/>
            <a:chExt cx="388350" cy="405450"/>
          </a:xfrm>
        </p:grpSpPr>
        <p:sp>
          <p:nvSpPr>
            <p:cNvPr id="25" name="Google Shape;569;p39">
              <a:extLst>
                <a:ext uri="{FF2B5EF4-FFF2-40B4-BE49-F238E27FC236}">
                  <a16:creationId xmlns:a16="http://schemas.microsoft.com/office/drawing/2014/main" id="{92DE3843-97F8-6BC2-9133-96BAA80C8873}"/>
                </a:ext>
              </a:extLst>
            </p:cNvPr>
            <p:cNvSpPr/>
            <p:nvPr/>
          </p:nvSpPr>
          <p:spPr>
            <a:xfrm>
              <a:off x="3294650" y="3681775"/>
              <a:ext cx="376150" cy="376125"/>
            </a:xfrm>
            <a:custGeom>
              <a:avLst/>
              <a:gdLst/>
              <a:ahLst/>
              <a:cxnLst/>
              <a:rect l="l" t="t" r="r" b="b"/>
              <a:pathLst>
                <a:path w="15046" h="15045" extrusionOk="0">
                  <a:moveTo>
                    <a:pt x="7132" y="0"/>
                  </a:moveTo>
                  <a:lnTo>
                    <a:pt x="6766" y="49"/>
                  </a:lnTo>
                  <a:lnTo>
                    <a:pt x="6375" y="98"/>
                  </a:lnTo>
                  <a:lnTo>
                    <a:pt x="6009" y="147"/>
                  </a:lnTo>
                  <a:lnTo>
                    <a:pt x="5642" y="244"/>
                  </a:lnTo>
                  <a:lnTo>
                    <a:pt x="5276" y="342"/>
                  </a:lnTo>
                  <a:lnTo>
                    <a:pt x="4934" y="464"/>
                  </a:lnTo>
                  <a:lnTo>
                    <a:pt x="4592" y="586"/>
                  </a:lnTo>
                  <a:lnTo>
                    <a:pt x="4250" y="733"/>
                  </a:lnTo>
                  <a:lnTo>
                    <a:pt x="3933" y="904"/>
                  </a:lnTo>
                  <a:lnTo>
                    <a:pt x="3615" y="1099"/>
                  </a:lnTo>
                  <a:lnTo>
                    <a:pt x="3322" y="1295"/>
                  </a:lnTo>
                  <a:lnTo>
                    <a:pt x="3029" y="1490"/>
                  </a:lnTo>
                  <a:lnTo>
                    <a:pt x="2736" y="1710"/>
                  </a:lnTo>
                  <a:lnTo>
                    <a:pt x="2467" y="1954"/>
                  </a:lnTo>
                  <a:lnTo>
                    <a:pt x="2199" y="2198"/>
                  </a:lnTo>
                  <a:lnTo>
                    <a:pt x="1954" y="2467"/>
                  </a:lnTo>
                  <a:lnTo>
                    <a:pt x="1710" y="2736"/>
                  </a:lnTo>
                  <a:lnTo>
                    <a:pt x="1490" y="3029"/>
                  </a:lnTo>
                  <a:lnTo>
                    <a:pt x="1295" y="3322"/>
                  </a:lnTo>
                  <a:lnTo>
                    <a:pt x="1100" y="3615"/>
                  </a:lnTo>
                  <a:lnTo>
                    <a:pt x="904" y="3932"/>
                  </a:lnTo>
                  <a:lnTo>
                    <a:pt x="733" y="4250"/>
                  </a:lnTo>
                  <a:lnTo>
                    <a:pt x="587" y="4592"/>
                  </a:lnTo>
                  <a:lnTo>
                    <a:pt x="465" y="4934"/>
                  </a:lnTo>
                  <a:lnTo>
                    <a:pt x="342" y="5276"/>
                  </a:lnTo>
                  <a:lnTo>
                    <a:pt x="245" y="5642"/>
                  </a:lnTo>
                  <a:lnTo>
                    <a:pt x="147" y="6008"/>
                  </a:lnTo>
                  <a:lnTo>
                    <a:pt x="98" y="6375"/>
                  </a:lnTo>
                  <a:lnTo>
                    <a:pt x="49" y="6765"/>
                  </a:lnTo>
                  <a:lnTo>
                    <a:pt x="0" y="7132"/>
                  </a:lnTo>
                  <a:lnTo>
                    <a:pt x="0" y="7522"/>
                  </a:lnTo>
                  <a:lnTo>
                    <a:pt x="0" y="7913"/>
                  </a:lnTo>
                  <a:lnTo>
                    <a:pt x="49" y="8280"/>
                  </a:lnTo>
                  <a:lnTo>
                    <a:pt x="98" y="8670"/>
                  </a:lnTo>
                  <a:lnTo>
                    <a:pt x="147" y="9037"/>
                  </a:lnTo>
                  <a:lnTo>
                    <a:pt x="245" y="9403"/>
                  </a:lnTo>
                  <a:lnTo>
                    <a:pt x="342" y="9769"/>
                  </a:lnTo>
                  <a:lnTo>
                    <a:pt x="465" y="10111"/>
                  </a:lnTo>
                  <a:lnTo>
                    <a:pt x="587" y="10453"/>
                  </a:lnTo>
                  <a:lnTo>
                    <a:pt x="733" y="10795"/>
                  </a:lnTo>
                  <a:lnTo>
                    <a:pt x="904" y="11113"/>
                  </a:lnTo>
                  <a:lnTo>
                    <a:pt x="1100" y="11430"/>
                  </a:lnTo>
                  <a:lnTo>
                    <a:pt x="1295" y="11723"/>
                  </a:lnTo>
                  <a:lnTo>
                    <a:pt x="1490" y="12016"/>
                  </a:lnTo>
                  <a:lnTo>
                    <a:pt x="1710" y="12309"/>
                  </a:lnTo>
                  <a:lnTo>
                    <a:pt x="1954" y="12578"/>
                  </a:lnTo>
                  <a:lnTo>
                    <a:pt x="2199" y="12847"/>
                  </a:lnTo>
                  <a:lnTo>
                    <a:pt x="2467" y="13091"/>
                  </a:lnTo>
                  <a:lnTo>
                    <a:pt x="2736" y="13335"/>
                  </a:lnTo>
                  <a:lnTo>
                    <a:pt x="3029" y="13555"/>
                  </a:lnTo>
                  <a:lnTo>
                    <a:pt x="3322" y="13750"/>
                  </a:lnTo>
                  <a:lnTo>
                    <a:pt x="3615" y="13946"/>
                  </a:lnTo>
                  <a:lnTo>
                    <a:pt x="3933" y="14141"/>
                  </a:lnTo>
                  <a:lnTo>
                    <a:pt x="4250" y="14312"/>
                  </a:lnTo>
                  <a:lnTo>
                    <a:pt x="4592" y="14459"/>
                  </a:lnTo>
                  <a:lnTo>
                    <a:pt x="4934" y="14581"/>
                  </a:lnTo>
                  <a:lnTo>
                    <a:pt x="5276" y="14703"/>
                  </a:lnTo>
                  <a:lnTo>
                    <a:pt x="5642" y="14801"/>
                  </a:lnTo>
                  <a:lnTo>
                    <a:pt x="6009" y="14898"/>
                  </a:lnTo>
                  <a:lnTo>
                    <a:pt x="6375" y="14947"/>
                  </a:lnTo>
                  <a:lnTo>
                    <a:pt x="6766" y="14996"/>
                  </a:lnTo>
                  <a:lnTo>
                    <a:pt x="7132" y="15045"/>
                  </a:lnTo>
                  <a:lnTo>
                    <a:pt x="7914" y="15045"/>
                  </a:lnTo>
                  <a:lnTo>
                    <a:pt x="8280" y="14996"/>
                  </a:lnTo>
                  <a:lnTo>
                    <a:pt x="8671" y="14947"/>
                  </a:lnTo>
                  <a:lnTo>
                    <a:pt x="9037" y="14898"/>
                  </a:lnTo>
                  <a:lnTo>
                    <a:pt x="9403" y="14801"/>
                  </a:lnTo>
                  <a:lnTo>
                    <a:pt x="9770" y="14703"/>
                  </a:lnTo>
                  <a:lnTo>
                    <a:pt x="10112" y="14581"/>
                  </a:lnTo>
                  <a:lnTo>
                    <a:pt x="10454" y="14459"/>
                  </a:lnTo>
                  <a:lnTo>
                    <a:pt x="10795" y="14312"/>
                  </a:lnTo>
                  <a:lnTo>
                    <a:pt x="11113" y="14141"/>
                  </a:lnTo>
                  <a:lnTo>
                    <a:pt x="11430" y="13946"/>
                  </a:lnTo>
                  <a:lnTo>
                    <a:pt x="11724" y="13750"/>
                  </a:lnTo>
                  <a:lnTo>
                    <a:pt x="12017" y="13555"/>
                  </a:lnTo>
                  <a:lnTo>
                    <a:pt x="12310" y="13335"/>
                  </a:lnTo>
                  <a:lnTo>
                    <a:pt x="12578" y="13091"/>
                  </a:lnTo>
                  <a:lnTo>
                    <a:pt x="12847" y="12847"/>
                  </a:lnTo>
                  <a:lnTo>
                    <a:pt x="13091" y="12578"/>
                  </a:lnTo>
                  <a:lnTo>
                    <a:pt x="13335" y="12309"/>
                  </a:lnTo>
                  <a:lnTo>
                    <a:pt x="13555" y="12016"/>
                  </a:lnTo>
                  <a:lnTo>
                    <a:pt x="13751" y="11723"/>
                  </a:lnTo>
                  <a:lnTo>
                    <a:pt x="13946" y="11430"/>
                  </a:lnTo>
                  <a:lnTo>
                    <a:pt x="14141" y="11113"/>
                  </a:lnTo>
                  <a:lnTo>
                    <a:pt x="14312" y="10795"/>
                  </a:lnTo>
                  <a:lnTo>
                    <a:pt x="14459" y="10453"/>
                  </a:lnTo>
                  <a:lnTo>
                    <a:pt x="14581" y="10111"/>
                  </a:lnTo>
                  <a:lnTo>
                    <a:pt x="14703" y="9769"/>
                  </a:lnTo>
                  <a:lnTo>
                    <a:pt x="14801" y="9403"/>
                  </a:lnTo>
                  <a:lnTo>
                    <a:pt x="14899" y="9037"/>
                  </a:lnTo>
                  <a:lnTo>
                    <a:pt x="14947" y="8670"/>
                  </a:lnTo>
                  <a:lnTo>
                    <a:pt x="14996" y="8280"/>
                  </a:lnTo>
                  <a:lnTo>
                    <a:pt x="15045" y="7913"/>
                  </a:lnTo>
                  <a:lnTo>
                    <a:pt x="15045" y="7522"/>
                  </a:lnTo>
                  <a:lnTo>
                    <a:pt x="7523" y="7522"/>
                  </a:lnTo>
                  <a:lnTo>
                    <a:pt x="752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" name="Google Shape;570;p39">
              <a:extLst>
                <a:ext uri="{FF2B5EF4-FFF2-40B4-BE49-F238E27FC236}">
                  <a16:creationId xmlns:a16="http://schemas.microsoft.com/office/drawing/2014/main" id="{209BB70C-8AC4-6483-69BA-29526CA9EA71}"/>
                </a:ext>
              </a:extLst>
            </p:cNvPr>
            <p:cNvSpPr/>
            <p:nvPr/>
          </p:nvSpPr>
          <p:spPr>
            <a:xfrm>
              <a:off x="3494925" y="3760525"/>
              <a:ext cx="188075" cy="97100"/>
            </a:xfrm>
            <a:custGeom>
              <a:avLst/>
              <a:gdLst/>
              <a:ahLst/>
              <a:cxnLst/>
              <a:rect l="l" t="t" r="r" b="b"/>
              <a:pathLst>
                <a:path w="7523" h="3884" extrusionOk="0">
                  <a:moveTo>
                    <a:pt x="2491" y="2956"/>
                  </a:moveTo>
                  <a:lnTo>
                    <a:pt x="2491" y="3396"/>
                  </a:lnTo>
                  <a:lnTo>
                    <a:pt x="1759" y="3396"/>
                  </a:lnTo>
                  <a:lnTo>
                    <a:pt x="2491" y="2956"/>
                  </a:lnTo>
                  <a:close/>
                  <a:moveTo>
                    <a:pt x="3346" y="2443"/>
                  </a:moveTo>
                  <a:lnTo>
                    <a:pt x="3346" y="3396"/>
                  </a:lnTo>
                  <a:lnTo>
                    <a:pt x="2980" y="3396"/>
                  </a:lnTo>
                  <a:lnTo>
                    <a:pt x="2980" y="2663"/>
                  </a:lnTo>
                  <a:lnTo>
                    <a:pt x="3346" y="2443"/>
                  </a:lnTo>
                  <a:close/>
                  <a:moveTo>
                    <a:pt x="4201" y="1930"/>
                  </a:moveTo>
                  <a:lnTo>
                    <a:pt x="4201" y="3396"/>
                  </a:lnTo>
                  <a:lnTo>
                    <a:pt x="3835" y="3396"/>
                  </a:lnTo>
                  <a:lnTo>
                    <a:pt x="3835" y="2150"/>
                  </a:lnTo>
                  <a:lnTo>
                    <a:pt x="3835" y="2150"/>
                  </a:lnTo>
                  <a:lnTo>
                    <a:pt x="4201" y="1930"/>
                  </a:lnTo>
                  <a:close/>
                  <a:moveTo>
                    <a:pt x="5056" y="1393"/>
                  </a:moveTo>
                  <a:lnTo>
                    <a:pt x="5056" y="3396"/>
                  </a:lnTo>
                  <a:lnTo>
                    <a:pt x="4689" y="3396"/>
                  </a:lnTo>
                  <a:lnTo>
                    <a:pt x="4689" y="1637"/>
                  </a:lnTo>
                  <a:lnTo>
                    <a:pt x="5056" y="1393"/>
                  </a:lnTo>
                  <a:close/>
                  <a:moveTo>
                    <a:pt x="5911" y="885"/>
                  </a:moveTo>
                  <a:lnTo>
                    <a:pt x="5911" y="3396"/>
                  </a:lnTo>
                  <a:lnTo>
                    <a:pt x="5544" y="3396"/>
                  </a:lnTo>
                  <a:lnTo>
                    <a:pt x="5544" y="1100"/>
                  </a:lnTo>
                  <a:lnTo>
                    <a:pt x="5911" y="885"/>
                  </a:lnTo>
                  <a:close/>
                  <a:moveTo>
                    <a:pt x="6399" y="978"/>
                  </a:moveTo>
                  <a:lnTo>
                    <a:pt x="6619" y="1539"/>
                  </a:lnTo>
                  <a:lnTo>
                    <a:pt x="6790" y="2031"/>
                  </a:lnTo>
                  <a:lnTo>
                    <a:pt x="6790" y="3396"/>
                  </a:lnTo>
                  <a:lnTo>
                    <a:pt x="6399" y="3396"/>
                  </a:lnTo>
                  <a:lnTo>
                    <a:pt x="6399" y="978"/>
                  </a:lnTo>
                  <a:close/>
                  <a:moveTo>
                    <a:pt x="6448" y="1"/>
                  </a:moveTo>
                  <a:lnTo>
                    <a:pt x="0" y="3884"/>
                  </a:lnTo>
                  <a:lnTo>
                    <a:pt x="7523" y="3884"/>
                  </a:lnTo>
                  <a:lnTo>
                    <a:pt x="7498" y="3347"/>
                  </a:lnTo>
                  <a:lnTo>
                    <a:pt x="7449" y="2834"/>
                  </a:lnTo>
                  <a:lnTo>
                    <a:pt x="7352" y="2321"/>
                  </a:lnTo>
                  <a:lnTo>
                    <a:pt x="7229" y="1832"/>
                  </a:lnTo>
                  <a:lnTo>
                    <a:pt x="7083" y="1344"/>
                  </a:lnTo>
                  <a:lnTo>
                    <a:pt x="6912" y="880"/>
                  </a:lnTo>
                  <a:lnTo>
                    <a:pt x="6692" y="440"/>
                  </a:lnTo>
                  <a:lnTo>
                    <a:pt x="644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" name="Google Shape;571;p39">
              <a:extLst>
                <a:ext uri="{FF2B5EF4-FFF2-40B4-BE49-F238E27FC236}">
                  <a16:creationId xmlns:a16="http://schemas.microsoft.com/office/drawing/2014/main" id="{ABA1ADCA-5163-DEB3-F331-01F114817465}"/>
                </a:ext>
              </a:extLst>
            </p:cNvPr>
            <p:cNvSpPr/>
            <p:nvPr/>
          </p:nvSpPr>
          <p:spPr>
            <a:xfrm>
              <a:off x="3494925" y="3652450"/>
              <a:ext cx="161200" cy="188100"/>
            </a:xfrm>
            <a:custGeom>
              <a:avLst/>
              <a:gdLst/>
              <a:ahLst/>
              <a:cxnLst/>
              <a:rect l="l" t="t" r="r" b="b"/>
              <a:pathLst>
                <a:path w="6448" h="7524" extrusionOk="0">
                  <a:moveTo>
                    <a:pt x="489" y="514"/>
                  </a:moveTo>
                  <a:lnTo>
                    <a:pt x="879" y="538"/>
                  </a:lnTo>
                  <a:lnTo>
                    <a:pt x="1270" y="611"/>
                  </a:lnTo>
                  <a:lnTo>
                    <a:pt x="1661" y="685"/>
                  </a:lnTo>
                  <a:lnTo>
                    <a:pt x="2052" y="782"/>
                  </a:lnTo>
                  <a:lnTo>
                    <a:pt x="2418" y="929"/>
                  </a:lnTo>
                  <a:lnTo>
                    <a:pt x="2809" y="1075"/>
                  </a:lnTo>
                  <a:lnTo>
                    <a:pt x="3151" y="1246"/>
                  </a:lnTo>
                  <a:lnTo>
                    <a:pt x="3517" y="1417"/>
                  </a:lnTo>
                  <a:lnTo>
                    <a:pt x="3835" y="1637"/>
                  </a:lnTo>
                  <a:lnTo>
                    <a:pt x="4152" y="1857"/>
                  </a:lnTo>
                  <a:lnTo>
                    <a:pt x="4445" y="2077"/>
                  </a:lnTo>
                  <a:lnTo>
                    <a:pt x="4738" y="2321"/>
                  </a:lnTo>
                  <a:lnTo>
                    <a:pt x="5031" y="2590"/>
                  </a:lnTo>
                  <a:lnTo>
                    <a:pt x="5276" y="2883"/>
                  </a:lnTo>
                  <a:lnTo>
                    <a:pt x="5520" y="3176"/>
                  </a:lnTo>
                  <a:lnTo>
                    <a:pt x="5764" y="3493"/>
                  </a:lnTo>
                  <a:lnTo>
                    <a:pt x="489" y="6668"/>
                  </a:lnTo>
                  <a:lnTo>
                    <a:pt x="489" y="514"/>
                  </a:lnTo>
                  <a:close/>
                  <a:moveTo>
                    <a:pt x="0" y="1"/>
                  </a:moveTo>
                  <a:lnTo>
                    <a:pt x="0" y="7523"/>
                  </a:lnTo>
                  <a:lnTo>
                    <a:pt x="6448" y="3640"/>
                  </a:lnTo>
                  <a:lnTo>
                    <a:pt x="6179" y="3249"/>
                  </a:lnTo>
                  <a:lnTo>
                    <a:pt x="5911" y="2858"/>
                  </a:lnTo>
                  <a:lnTo>
                    <a:pt x="5593" y="2492"/>
                  </a:lnTo>
                  <a:lnTo>
                    <a:pt x="5276" y="2150"/>
                  </a:lnTo>
                  <a:lnTo>
                    <a:pt x="4909" y="1833"/>
                  </a:lnTo>
                  <a:lnTo>
                    <a:pt x="4543" y="1540"/>
                  </a:lnTo>
                  <a:lnTo>
                    <a:pt x="4152" y="1246"/>
                  </a:lnTo>
                  <a:lnTo>
                    <a:pt x="3761" y="1002"/>
                  </a:lnTo>
                  <a:lnTo>
                    <a:pt x="3322" y="782"/>
                  </a:lnTo>
                  <a:lnTo>
                    <a:pt x="2882" y="587"/>
                  </a:lnTo>
                  <a:lnTo>
                    <a:pt x="2443" y="416"/>
                  </a:lnTo>
                  <a:lnTo>
                    <a:pt x="1978" y="270"/>
                  </a:lnTo>
                  <a:lnTo>
                    <a:pt x="1490" y="147"/>
                  </a:lnTo>
                  <a:lnTo>
                    <a:pt x="1002" y="74"/>
                  </a:lnTo>
                  <a:lnTo>
                    <a:pt x="513" y="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A054B494-8144-7760-5026-EE2146B437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2425" y="82594"/>
            <a:ext cx="3749839" cy="4132613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B97F85E-6BAC-51E3-AA35-C8F344DB2AA2}"/>
              </a:ext>
            </a:extLst>
          </p:cNvPr>
          <p:cNvSpPr txBox="1"/>
          <p:nvPr/>
        </p:nvSpPr>
        <p:spPr>
          <a:xfrm>
            <a:off x="2023843" y="901297"/>
            <a:ext cx="5628372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Barlow" pitchFamily="2" charset="77"/>
              </a:rPr>
              <a:t>DISC Economic Forecasting for NEMRA Members:</a:t>
            </a:r>
          </a:p>
          <a:p>
            <a:r>
              <a:rPr lang="en-US" sz="1600" dirty="0">
                <a:latin typeface="Barlow" pitchFamily="2" charset="77"/>
              </a:rPr>
              <a:t>Gain access to the same data sets that your major electrical distributors and leading manufacturers use. </a:t>
            </a:r>
          </a:p>
          <a:p>
            <a:endParaRPr lang="en-US" sz="1600" dirty="0">
              <a:latin typeface="Barlow" pitchFamily="2" charset="77"/>
            </a:endParaRP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1600" b="1" dirty="0">
                <a:latin typeface="Barlow" pitchFamily="2" charset="77"/>
              </a:rPr>
              <a:t>NEMRA Exclusive </a:t>
            </a:r>
            <a:r>
              <a:rPr lang="en-US" sz="1600" dirty="0">
                <a:latin typeface="Barlow" pitchFamily="2" charset="77"/>
              </a:rPr>
              <a:t>– Disc training and support included at no additional charge. 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1600" b="1" dirty="0">
                <a:latin typeface="Barlow" pitchFamily="2" charset="77"/>
              </a:rPr>
              <a:t>NEMRA Exclusive </a:t>
            </a:r>
            <a:r>
              <a:rPr lang="en-US" sz="1600" dirty="0">
                <a:latin typeface="Barlow" pitchFamily="2" charset="77"/>
              </a:rPr>
              <a:t>- Disc will create custom reports upon request at a discounted rate of $125/hour and set up territories for a negotiated fee.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1600" b="1" dirty="0">
                <a:latin typeface="Barlow" pitchFamily="2" charset="77"/>
              </a:rPr>
              <a:t>NEMRA Exclusive </a:t>
            </a:r>
            <a:r>
              <a:rPr lang="en-US" sz="1600" dirty="0">
                <a:latin typeface="Barlow" pitchFamily="2" charset="77"/>
              </a:rPr>
              <a:t>– Member only rates per below</a:t>
            </a:r>
          </a:p>
          <a:p>
            <a:endParaRPr lang="en-US" sz="1600" dirty="0">
              <a:latin typeface="Barlow" pitchFamily="2" charset="77"/>
            </a:endParaRPr>
          </a:p>
          <a:p>
            <a:endParaRPr lang="en-US" sz="24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B7C4D25-A162-BE48-8AFF-2D528E8686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83736" y="4149922"/>
            <a:ext cx="6766581" cy="1547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111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Macintosh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Barlow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2022-05-23T17:48:15Z</dcterms:created>
  <dcterms:modified xsi:type="dcterms:W3CDTF">2022-05-23T17:48:44Z</dcterms:modified>
</cp:coreProperties>
</file>