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660" r:id="rId3"/>
  </p:sldMasterIdLst>
  <p:notesMasterIdLst>
    <p:notesMasterId r:id="rId9"/>
  </p:notesMasterIdLst>
  <p:sldIdLst>
    <p:sldId id="256" r:id="rId4"/>
    <p:sldId id="261" r:id="rId5"/>
    <p:sldId id="263" r:id="rId6"/>
    <p:sldId id="268" r:id="rId7"/>
    <p:sldId id="288" r:id="rId8"/>
  </p:sldIdLst>
  <p:sldSz cx="9144000" cy="5143500" type="screen16x9"/>
  <p:notesSz cx="6858000" cy="9144000"/>
  <p:embeddedFontLst>
    <p:embeddedFont>
      <p:font typeface="Barlow" pitchFamily="2" charset="77"/>
      <p:regular r:id="rId10"/>
      <p:bold r:id="rId10"/>
      <p:italic r:id="rId10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2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785D4C-50F7-4D3C-BA16-3ADED673AA50}">
  <a:tblStyle styleId="{72785D4C-50F7-4D3C-BA16-3ADED673AA5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405"/>
  </p:normalViewPr>
  <p:slideViewPr>
    <p:cSldViewPr snapToGrid="0" snapToObjects="1">
      <p:cViewPr varScale="1">
        <p:scale>
          <a:sx n="151" d="100"/>
          <a:sy n="151" d="100"/>
        </p:scale>
        <p:origin x="520" y="-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font" Target="NUL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65595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872900" y="-75"/>
            <a:ext cx="1271100" cy="514350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241225" y="1310875"/>
            <a:ext cx="6509100" cy="2521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2710225" y="1310850"/>
            <a:ext cx="5476800" cy="252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5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SzPts val="2600"/>
              <a:buChar char="▪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▫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7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7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1576275" y="1367175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▪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5268071" y="1367175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▪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▫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/>
          <p:nvPr/>
        </p:nvSpPr>
        <p:spPr>
          <a:xfrm>
            <a:off x="1271100" y="-75"/>
            <a:ext cx="7872900" cy="51435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85750" dist="190500" dir="10800000" algn="bl" rotWithShape="0">
              <a:srgbClr val="000000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9"/>
          <p:cNvSpPr/>
          <p:nvPr/>
        </p:nvSpPr>
        <p:spPr>
          <a:xfrm>
            <a:off x="8750300" y="4356125"/>
            <a:ext cx="393600" cy="393600"/>
          </a:xfrm>
          <a:prstGeom prst="rect">
            <a:avLst/>
          </a:prstGeom>
          <a:solidFill>
            <a:srgbClr val="FFB000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9"/>
          <p:cNvSpPr/>
          <p:nvPr/>
        </p:nvSpPr>
        <p:spPr>
          <a:xfrm>
            <a:off x="877500" y="393525"/>
            <a:ext cx="7872900" cy="8067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214313" dist="47625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solidFill>
            <a:schemeClr val="accent1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7943750" y="393425"/>
            <a:ext cx="806700" cy="806700"/>
          </a:xfrm>
          <a:prstGeom prst="rect">
            <a:avLst/>
          </a:prstGeom>
          <a:solidFill>
            <a:srgbClr val="FFFFFF">
              <a:alpha val="5269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6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arlow"/>
              <a:buNone/>
              <a:defRPr sz="24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556331" y="1349141"/>
            <a:ext cx="7085700" cy="293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93700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▪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▫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●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○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arlow"/>
              <a:buChar char="■"/>
              <a:defRPr sz="2600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lvl="1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lvl="2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lvl="3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lvl="4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lvl="5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lvl="6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lvl="7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lvl="8" algn="ctr">
              <a:buNone/>
              <a:defRPr sz="1200" b="1">
                <a:solidFill>
                  <a:schemeClr val="lt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3" r:id="rId3"/>
    <p:sldLayoutId id="2147483655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2613120" y="1353913"/>
            <a:ext cx="5476800" cy="206049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 </a:t>
            </a:r>
            <a:br>
              <a:rPr lang="en-US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</a:br>
            <a:r>
              <a:rPr lang="en-US" dirty="0">
                <a:solidFill>
                  <a:schemeClr val="accent1"/>
                </a:solidFill>
                <a:latin typeface="Barlow" pitchFamily="2" charset="77"/>
                <a:cs typeface="Arial" panose="020B0604020202020204" pitchFamily="34" charset="0"/>
              </a:rPr>
              <a:t>NEMRA</a:t>
            </a:r>
            <a:r>
              <a:rPr lang="en-US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 / </a:t>
            </a:r>
            <a:r>
              <a:rPr lang="en-US" dirty="0">
                <a:solidFill>
                  <a:schemeClr val="accent1"/>
                </a:solidFill>
                <a:latin typeface="Barlow" pitchFamily="2" charset="77"/>
                <a:cs typeface="Arial" panose="020B0604020202020204" pitchFamily="34" charset="0"/>
              </a:rPr>
              <a:t>Strategic X </a:t>
            </a:r>
            <a:r>
              <a:rPr lang="en-US" sz="4400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Partnership for</a:t>
            </a:r>
            <a:br>
              <a:rPr lang="en-US" sz="4400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Barlow" pitchFamily="2" charset="77"/>
                <a:cs typeface="Arial" panose="020B0604020202020204" pitchFamily="34" charset="0"/>
              </a:rPr>
              <a:t>Marketing Services</a:t>
            </a:r>
            <a:endParaRPr dirty="0">
              <a:solidFill>
                <a:schemeClr val="bg1"/>
              </a:solidFill>
              <a:latin typeface="Barlow" pitchFamily="2" charset="77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278C1C-67A6-1546-BE51-36E740017647}"/>
              </a:ext>
            </a:extLst>
          </p:cNvPr>
          <p:cNvSpPr txBox="1"/>
          <p:nvPr/>
        </p:nvSpPr>
        <p:spPr>
          <a:xfrm>
            <a:off x="1999281" y="1046136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FE1401-EF40-4F4D-84BA-B25AD2E935A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7880" b="7880"/>
          <a:stretch/>
        </p:blipFill>
        <p:spPr>
          <a:xfrm>
            <a:off x="161925" y="170089"/>
            <a:ext cx="2265729" cy="715736"/>
          </a:xfrm>
          <a:prstGeom prst="rect">
            <a:avLst/>
          </a:prstGeom>
        </p:spPr>
      </p:pic>
      <p:pic>
        <p:nvPicPr>
          <p:cNvPr id="5" name="Picture 4" descr="Strategic X logo&#10;">
            <a:extLst>
              <a:ext uri="{FF2B5EF4-FFF2-40B4-BE49-F238E27FC236}">
                <a16:creationId xmlns:a16="http://schemas.microsoft.com/office/drawing/2014/main" id="{C009743A-B4D1-DE69-FFF1-14AF4A961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104" y="1695121"/>
            <a:ext cx="1971106" cy="690982"/>
          </a:xfrm>
          <a:prstGeom prst="rect">
            <a:avLst/>
          </a:prstGeom>
        </p:spPr>
      </p:pic>
      <p:pic>
        <p:nvPicPr>
          <p:cNvPr id="7" name="Picture 6" descr="Text, icon&#10;&#10;Description automatically generated">
            <a:extLst>
              <a:ext uri="{FF2B5EF4-FFF2-40B4-BE49-F238E27FC236}">
                <a16:creationId xmlns:a16="http://schemas.microsoft.com/office/drawing/2014/main" id="{4A0CE6DD-967E-481A-3B5E-964414C8E0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4322" y="1798375"/>
            <a:ext cx="1843030" cy="69098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1202250" y="552960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</a:rPr>
              <a:t> Discounted Marketing Services &amp; Programs for NEMRA members</a:t>
            </a:r>
            <a:br>
              <a:rPr lang="en-US" dirty="0">
                <a:solidFill>
                  <a:schemeClr val="bg1"/>
                </a:solidFill>
              </a:rPr>
            </a:br>
            <a:endParaRPr dirty="0">
              <a:solidFill>
                <a:schemeClr val="bg1"/>
              </a:solidFill>
            </a:endParaRPr>
          </a:p>
        </p:txBody>
      </p:sp>
      <p:sp>
        <p:nvSpPr>
          <p:cNvPr id="130" name="Google Shape;130;p19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31" name="Google Shape;131;p19"/>
          <p:cNvGrpSpPr/>
          <p:nvPr/>
        </p:nvGrpSpPr>
        <p:grpSpPr>
          <a:xfrm>
            <a:off x="8180944" y="637329"/>
            <a:ext cx="336534" cy="318981"/>
            <a:chOff x="5300400" y="3670175"/>
            <a:chExt cx="421300" cy="399325"/>
          </a:xfrm>
        </p:grpSpPr>
        <p:sp>
          <p:nvSpPr>
            <p:cNvPr id="132" name="Google Shape;132;p19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9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9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9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9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1DE3BD96-1A9B-01FC-0C20-1919FBD6D060}"/>
              </a:ext>
            </a:extLst>
          </p:cNvPr>
          <p:cNvSpPr txBox="1"/>
          <p:nvPr/>
        </p:nvSpPr>
        <p:spPr>
          <a:xfrm>
            <a:off x="1813821" y="1449053"/>
            <a:ext cx="2961125" cy="4051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200" b="1" dirty="0">
                <a:solidFill>
                  <a:schemeClr val="tx1"/>
                </a:solidFill>
                <a:latin typeface="Barlow" pitchFamily="2" charset="77"/>
              </a:rPr>
              <a:t> About Strategic 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1C336E-CE40-2F48-3DAF-005DB92E8982}"/>
              </a:ext>
            </a:extLst>
          </p:cNvPr>
          <p:cNvSpPr txBox="1"/>
          <p:nvPr/>
        </p:nvSpPr>
        <p:spPr>
          <a:xfrm>
            <a:off x="1535440" y="1877539"/>
            <a:ext cx="3323681" cy="3078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7150">
              <a:lnSpc>
                <a:spcPct val="90000"/>
              </a:lnSpc>
            </a:pPr>
            <a:endParaRPr lang="en-US" sz="1100" dirty="0">
              <a:latin typeface="Barlow" pitchFamily="2" charset="77"/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Barlow" pitchFamily="2" charset="77"/>
              </a:rPr>
              <a:t>Whether your goal is to increase awareness, gain market share, launch a new product or service, or generate leads for your sales team, Strategic X Marketing can quickly get you there. We are a full-service marketing agency that works on a project-by-project basis.</a:t>
            </a:r>
          </a:p>
          <a:p>
            <a:pPr marL="57150">
              <a:lnSpc>
                <a:spcPct val="90000"/>
              </a:lnSpc>
            </a:pPr>
            <a:endParaRPr lang="en-US" sz="1100" dirty="0">
              <a:latin typeface="Barlow" pitchFamily="2" charset="77"/>
            </a:endParaRPr>
          </a:p>
          <a:p>
            <a:pPr marL="28575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Barlow" pitchFamily="2" charset="77"/>
              </a:rPr>
              <a:t>No contracts or long-term commitments required. You will not find an easier team to work with – straight forward, to the point, effective marketing programs.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700" dirty="0">
              <a:latin typeface="Barlow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2DB49E-73A2-C267-E896-E0E045926EC3}"/>
              </a:ext>
            </a:extLst>
          </p:cNvPr>
          <p:cNvSpPr txBox="1"/>
          <p:nvPr/>
        </p:nvSpPr>
        <p:spPr>
          <a:xfrm>
            <a:off x="5623467" y="1986417"/>
            <a:ext cx="287452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1100" dirty="0">
                <a:latin typeface="Barlow" pitchFamily="2" charset="77"/>
              </a:rPr>
              <a:t>Over 15 years experience directly serving the electrical and electronics market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100" dirty="0">
                <a:latin typeface="Barlow" pitchFamily="2" charset="77"/>
              </a:rPr>
              <a:t>No risk, the results you are looking for at an affordable price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100" dirty="0">
                <a:latin typeface="Barlow" pitchFamily="2" charset="77"/>
              </a:rPr>
              <a:t>Full service, integrated marcom agency that helps you do more, with results you expect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100" dirty="0">
                <a:latin typeface="Barlow" pitchFamily="2" charset="77"/>
              </a:rPr>
              <a:t>Straight  forward, to the point marketing programs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sz="1100" dirty="0">
                <a:latin typeface="Barlow" pitchFamily="2" charset="77"/>
              </a:rPr>
              <a:t>Very responsive team, of 18 members</a:t>
            </a:r>
          </a:p>
          <a:p>
            <a:endParaRPr lang="en-US" sz="1100" dirty="0">
              <a:latin typeface="Barlow" pitchFamily="2" charset="77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69E4803-FA5E-7A90-CCC0-00C7D9A3D88C}"/>
              </a:ext>
            </a:extLst>
          </p:cNvPr>
          <p:cNvSpPr txBox="1"/>
          <p:nvPr/>
        </p:nvSpPr>
        <p:spPr>
          <a:xfrm>
            <a:off x="5134234" y="1449053"/>
            <a:ext cx="38529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/>
                </a:solidFill>
                <a:latin typeface="Barlow" pitchFamily="2" charset="77"/>
              </a:rPr>
              <a:t>Why engage with Strategic X</a:t>
            </a:r>
          </a:p>
          <a:p>
            <a:endParaRPr lang="en-US" sz="2200" dirty="0">
              <a:solidFill>
                <a:schemeClr val="tx1"/>
              </a:solidFill>
              <a:latin typeface="Barlow" pitchFamily="2" charset="77"/>
            </a:endParaRPr>
          </a:p>
        </p:txBody>
      </p:sp>
      <p:pic>
        <p:nvPicPr>
          <p:cNvPr id="21" name="Picture 20" descr="Strategic X logo&#10;">
            <a:extLst>
              <a:ext uri="{FF2B5EF4-FFF2-40B4-BE49-F238E27FC236}">
                <a16:creationId xmlns:a16="http://schemas.microsoft.com/office/drawing/2014/main" id="{74B73FDE-75FA-BDFD-771B-D72617932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00" y="4672562"/>
            <a:ext cx="1047750" cy="3672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>
            <a:spLocks noGrp="1"/>
          </p:cNvSpPr>
          <p:nvPr>
            <p:ph type="body" idx="1"/>
          </p:nvPr>
        </p:nvSpPr>
        <p:spPr>
          <a:xfrm>
            <a:off x="1690973" y="1229767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Reps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Enhancing Sales Tools and Strategies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Improving Communication with Supplier Marketing and Development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Decreasing Sales Cycle Time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Improving Lead Quality and Quality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Developing More Effective Sales Support Materials</a:t>
            </a:r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162" name="Google Shape;162;p21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we do for NEMRA Members</a:t>
            </a:r>
            <a:endParaRPr dirty="0"/>
          </a:p>
        </p:txBody>
      </p:sp>
      <p:sp>
        <p:nvSpPr>
          <p:cNvPr id="163" name="Google Shape;163;p21"/>
          <p:cNvSpPr txBox="1">
            <a:spLocks noGrp="1"/>
          </p:cNvSpPr>
          <p:nvPr>
            <p:ph type="body" idx="2"/>
          </p:nvPr>
        </p:nvSpPr>
        <p:spPr>
          <a:xfrm>
            <a:off x="5661600" y="1367325"/>
            <a:ext cx="3482400" cy="3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NMGs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Increase Sales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Increase Company and Product Awareness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Increase Customer Base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Develop/Repair Rep Network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Expand Sales Channels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Improve Lead Quantity and Quality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Enter New Markets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/>
              <a:t>Launch New Products and Services</a:t>
            </a:r>
          </a:p>
          <a:p>
            <a:pPr marL="0" indent="0">
              <a:buNone/>
            </a:pPr>
            <a:endParaRPr lang="en-US"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64" name="Google Shape;164;p2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65" name="Google Shape;165;p21"/>
          <p:cNvGrpSpPr/>
          <p:nvPr/>
        </p:nvGrpSpPr>
        <p:grpSpPr>
          <a:xfrm>
            <a:off x="8247163" y="629034"/>
            <a:ext cx="205851" cy="335576"/>
            <a:chOff x="6730350" y="2315900"/>
            <a:chExt cx="257700" cy="420100"/>
          </a:xfrm>
        </p:grpSpPr>
        <p:sp>
          <p:nvSpPr>
            <p:cNvPr id="166" name="Google Shape;166;p21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1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1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1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1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4" name="Picture 13" descr="Strategic X logo&#10;">
            <a:extLst>
              <a:ext uri="{FF2B5EF4-FFF2-40B4-BE49-F238E27FC236}">
                <a16:creationId xmlns:a16="http://schemas.microsoft.com/office/drawing/2014/main" id="{0FA26C5D-DEA6-EB2F-7149-B3AEAFCE8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00" y="4672562"/>
            <a:ext cx="1047750" cy="3672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Sales Tools, Trade Show Support and more…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34" name="Google Shape;234;p26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235" name="Google Shape;235;p26"/>
          <p:cNvGrpSpPr/>
          <p:nvPr/>
        </p:nvGrpSpPr>
        <p:grpSpPr>
          <a:xfrm>
            <a:off x="8214395" y="634895"/>
            <a:ext cx="310214" cy="323873"/>
            <a:chOff x="3294650" y="3652450"/>
            <a:chExt cx="388350" cy="405450"/>
          </a:xfrm>
        </p:grpSpPr>
        <p:sp>
          <p:nvSpPr>
            <p:cNvPr id="236" name="Google Shape;236;p26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6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6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1" name="Table 4">
            <a:extLst>
              <a:ext uri="{FF2B5EF4-FFF2-40B4-BE49-F238E27FC236}">
                <a16:creationId xmlns:a16="http://schemas.microsoft.com/office/drawing/2014/main" id="{996AAA46-0DA5-3D73-0F11-B27C117D80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2650911"/>
              </p:ext>
            </p:extLst>
          </p:nvPr>
        </p:nvGraphicFramePr>
        <p:xfrm>
          <a:off x="1367352" y="1849236"/>
          <a:ext cx="7579848" cy="207465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60548">
                  <a:extLst>
                    <a:ext uri="{9D8B030D-6E8A-4147-A177-3AD203B41FA5}">
                      <a16:colId xmlns:a16="http://schemas.microsoft.com/office/drawing/2014/main" val="4223964211"/>
                    </a:ext>
                  </a:extLst>
                </a:gridCol>
                <a:gridCol w="1022783">
                  <a:extLst>
                    <a:ext uri="{9D8B030D-6E8A-4147-A177-3AD203B41FA5}">
                      <a16:colId xmlns:a16="http://schemas.microsoft.com/office/drawing/2014/main" val="3144093919"/>
                    </a:ext>
                  </a:extLst>
                </a:gridCol>
                <a:gridCol w="834851">
                  <a:extLst>
                    <a:ext uri="{9D8B030D-6E8A-4147-A177-3AD203B41FA5}">
                      <a16:colId xmlns:a16="http://schemas.microsoft.com/office/drawing/2014/main" val="2268552649"/>
                    </a:ext>
                  </a:extLst>
                </a:gridCol>
                <a:gridCol w="607163">
                  <a:extLst>
                    <a:ext uri="{9D8B030D-6E8A-4147-A177-3AD203B41FA5}">
                      <a16:colId xmlns:a16="http://schemas.microsoft.com/office/drawing/2014/main" val="1173885328"/>
                    </a:ext>
                  </a:extLst>
                </a:gridCol>
                <a:gridCol w="826418">
                  <a:extLst>
                    <a:ext uri="{9D8B030D-6E8A-4147-A177-3AD203B41FA5}">
                      <a16:colId xmlns:a16="http://schemas.microsoft.com/office/drawing/2014/main" val="2243693310"/>
                    </a:ext>
                  </a:extLst>
                </a:gridCol>
                <a:gridCol w="893344">
                  <a:extLst>
                    <a:ext uri="{9D8B030D-6E8A-4147-A177-3AD203B41FA5}">
                      <a16:colId xmlns:a16="http://schemas.microsoft.com/office/drawing/2014/main" val="1081674326"/>
                    </a:ext>
                  </a:extLst>
                </a:gridCol>
                <a:gridCol w="736111">
                  <a:extLst>
                    <a:ext uri="{9D8B030D-6E8A-4147-A177-3AD203B41FA5}">
                      <a16:colId xmlns:a16="http://schemas.microsoft.com/office/drawing/2014/main" val="2072826767"/>
                    </a:ext>
                  </a:extLst>
                </a:gridCol>
                <a:gridCol w="910946">
                  <a:extLst>
                    <a:ext uri="{9D8B030D-6E8A-4147-A177-3AD203B41FA5}">
                      <a16:colId xmlns:a16="http://schemas.microsoft.com/office/drawing/2014/main" val="1506053481"/>
                    </a:ext>
                  </a:extLst>
                </a:gridCol>
                <a:gridCol w="679404">
                  <a:extLst>
                    <a:ext uri="{9D8B030D-6E8A-4147-A177-3AD203B41FA5}">
                      <a16:colId xmlns:a16="http://schemas.microsoft.com/office/drawing/2014/main" val="1180449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535996651"/>
                    </a:ext>
                  </a:extLst>
                </a:gridCol>
              </a:tblGrid>
              <a:tr h="1007253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Barlow" pitchFamily="2" charset="77"/>
                        </a:rPr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Barlow" pitchFamily="2" charset="77"/>
                        </a:rPr>
                        <a:t>Email marketing Program   - write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Barlow" pitchFamily="2" charset="77"/>
                        </a:rPr>
                        <a:t>Banner Stands – design and produce</a:t>
                      </a:r>
                    </a:p>
                    <a:p>
                      <a:endParaRPr lang="en-US" sz="1000" b="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Barlow" pitchFamily="2" charset="77"/>
                        </a:rPr>
                        <a:t>Sales Sheets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Barlow" pitchFamily="2" charset="77"/>
                        </a:rPr>
                        <a:t>Brochure 4 – 6 panel</a:t>
                      </a:r>
                    </a:p>
                    <a:p>
                      <a:r>
                        <a:rPr lang="en-US" sz="900" b="1" dirty="0">
                          <a:latin typeface="Barlow" pitchFamily="2" charset="77"/>
                        </a:rPr>
                        <a:t>(11x17 folded)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dirty="0">
                          <a:latin typeface="Barlow" pitchFamily="2" charset="77"/>
                        </a:rPr>
                        <a:t>Product Training Modules (voice over PPT) 7 – 10 screens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Barlow" pitchFamily="2" charset="77"/>
                        </a:rPr>
                        <a:t>Press Releases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b="1" dirty="0">
                          <a:latin typeface="Barlow" pitchFamily="2" charset="77"/>
                        </a:rPr>
                        <a:t>Digital Animation Videos – for new product launches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Barlow" pitchFamily="2" charset="77"/>
                        </a:rPr>
                        <a:t>Web Site Visitor Tracking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969522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Barlow" pitchFamily="2" charset="77"/>
                        </a:rPr>
                        <a:t>Strategic X 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$350 - $650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$1,500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$950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$2,600 - $5,000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latin typeface="Barlow" pitchFamily="2" charset="77"/>
                        </a:rPr>
                        <a:t>$0.70 per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Barlow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278877"/>
                  </a:ext>
                </a:extLst>
              </a:tr>
              <a:tr h="427324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Barlow" pitchFamily="2" charset="77"/>
                        </a:rPr>
                        <a:t>NEMRA Pricing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>
                        <a:latin typeface="Barlow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Barlow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4410292"/>
                  </a:ext>
                </a:extLst>
              </a:tr>
            </a:tbl>
          </a:graphicData>
        </a:graphic>
      </p:graphicFrame>
      <p:pic>
        <p:nvPicPr>
          <p:cNvPr id="13" name="Picture 12" descr="Strategic X logo&#10;">
            <a:extLst>
              <a:ext uri="{FF2B5EF4-FFF2-40B4-BE49-F238E27FC236}">
                <a16:creationId xmlns:a16="http://schemas.microsoft.com/office/drawing/2014/main" id="{9651C1F9-BCC3-86FB-ED8F-A645E1A79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00" y="4672562"/>
            <a:ext cx="1047750" cy="36729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9E20761-0CBB-14E1-8685-7E5A0048BB8A}"/>
              </a:ext>
            </a:extLst>
          </p:cNvPr>
          <p:cNvSpPr txBox="1"/>
          <p:nvPr/>
        </p:nvSpPr>
        <p:spPr>
          <a:xfrm>
            <a:off x="3239634" y="3520644"/>
            <a:ext cx="468206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Barlow" pitchFamily="2" charset="77"/>
              </a:rPr>
              <a:t>Exclusive cost savings of 40% for NEMRA Members. </a:t>
            </a:r>
            <a:endParaRPr lang="en-U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1"/>
          <p:cNvSpPr txBox="1">
            <a:spLocks noGrp="1"/>
          </p:cNvSpPr>
          <p:nvPr>
            <p:ph type="body" idx="1"/>
          </p:nvPr>
        </p:nvSpPr>
        <p:spPr>
          <a:xfrm>
            <a:off x="1688553" y="1133150"/>
            <a:ext cx="3482400" cy="5589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Reps Members</a:t>
            </a:r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sz="1200" dirty="0"/>
          </a:p>
          <a:p>
            <a:pPr marL="88900" indent="0">
              <a:lnSpc>
                <a:spcPct val="150000"/>
              </a:lnSpc>
              <a:buNone/>
            </a:pPr>
            <a:endParaRPr lang="en-US" dirty="0"/>
          </a:p>
        </p:txBody>
      </p:sp>
      <p:sp>
        <p:nvSpPr>
          <p:cNvPr id="162" name="Google Shape;162;p21"/>
          <p:cNvSpPr txBox="1">
            <a:spLocks noGrp="1"/>
          </p:cNvSpPr>
          <p:nvPr>
            <p:ph type="title"/>
          </p:nvPr>
        </p:nvSpPr>
        <p:spPr>
          <a:xfrm>
            <a:off x="1182200" y="393475"/>
            <a:ext cx="6739500" cy="80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Website Development</a:t>
            </a:r>
            <a:endParaRPr dirty="0"/>
          </a:p>
        </p:txBody>
      </p:sp>
      <p:sp>
        <p:nvSpPr>
          <p:cNvPr id="163" name="Google Shape;163;p21"/>
          <p:cNvSpPr txBox="1">
            <a:spLocks noGrp="1"/>
          </p:cNvSpPr>
          <p:nvPr>
            <p:ph type="body" idx="2"/>
          </p:nvPr>
        </p:nvSpPr>
        <p:spPr>
          <a:xfrm>
            <a:off x="5602711" y="1277880"/>
            <a:ext cx="3482400" cy="5589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b="1" dirty="0"/>
              <a:t>NMGs Members</a:t>
            </a:r>
          </a:p>
          <a:p>
            <a:pPr marL="0" indent="0">
              <a:buNone/>
            </a:pPr>
            <a:endParaRPr lang="en-US" sz="1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64" name="Google Shape;164;p21"/>
          <p:cNvSpPr txBox="1">
            <a:spLocks noGrp="1"/>
          </p:cNvSpPr>
          <p:nvPr>
            <p:ph type="sldNum" idx="12"/>
          </p:nvPr>
        </p:nvSpPr>
        <p:spPr>
          <a:xfrm>
            <a:off x="8750400" y="4356225"/>
            <a:ext cx="393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65" name="Google Shape;165;p21"/>
          <p:cNvGrpSpPr/>
          <p:nvPr/>
        </p:nvGrpSpPr>
        <p:grpSpPr>
          <a:xfrm>
            <a:off x="8247163" y="629034"/>
            <a:ext cx="205851" cy="335576"/>
            <a:chOff x="6730350" y="2315900"/>
            <a:chExt cx="257700" cy="420100"/>
          </a:xfrm>
        </p:grpSpPr>
        <p:sp>
          <p:nvSpPr>
            <p:cNvPr id="166" name="Google Shape;166;p21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1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21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21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21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9B9A18B-E04F-9FD7-54E2-E40859B1F0BC}"/>
              </a:ext>
            </a:extLst>
          </p:cNvPr>
          <p:cNvSpPr txBox="1">
            <a:spLocks/>
          </p:cNvSpPr>
          <p:nvPr/>
        </p:nvSpPr>
        <p:spPr>
          <a:xfrm>
            <a:off x="1256795" y="1692136"/>
            <a:ext cx="4722569" cy="3708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68300" algn="l" rtl="0" eaLnBrk="1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Barlow"/>
              <a:buChar char="▪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marR="0" lvl="1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Barlow"/>
              <a:buChar char="▫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marR="0" lvl="2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Barlow"/>
              <a:buChar char="▫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marR="0" lvl="3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▫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marR="0" lvl="4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○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marR="0" lvl="5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■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marR="0" lvl="6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●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marR="0" lvl="7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○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marR="0" lvl="8" indent="-36830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Barlow"/>
              <a:buChar char="■"/>
              <a:defRPr sz="2200" b="0" i="0" u="none" strike="noStrike" cap="none">
                <a:solidFill>
                  <a:schemeClr val="dk1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88900" indent="0">
              <a:buNone/>
            </a:pPr>
            <a:r>
              <a:rPr lang="en-US" sz="1800" dirty="0"/>
              <a:t>Web Site – </a:t>
            </a:r>
            <a:r>
              <a:rPr lang="en-US" sz="1800" b="1" dirty="0"/>
              <a:t>$4,500  </a:t>
            </a:r>
            <a:r>
              <a:rPr lang="en-US" sz="1800" b="1" dirty="0">
                <a:solidFill>
                  <a:schemeClr val="accent2"/>
                </a:solidFill>
              </a:rPr>
              <a:t>NEMRA - $</a:t>
            </a:r>
          </a:p>
          <a:p>
            <a:pPr marL="546100" lvl="1" indent="0">
              <a:buNone/>
            </a:pPr>
            <a:r>
              <a:rPr lang="en-US" sz="1100" dirty="0"/>
              <a:t>4 layouts to choose from</a:t>
            </a:r>
          </a:p>
          <a:p>
            <a:pPr marL="546100" lvl="1" indent="0">
              <a:buNone/>
            </a:pPr>
            <a:r>
              <a:rPr lang="en-US" sz="1100" dirty="0"/>
              <a:t>7 page sites</a:t>
            </a:r>
          </a:p>
          <a:p>
            <a:pPr marL="546100" lvl="1" indent="0">
              <a:buNone/>
            </a:pPr>
            <a:r>
              <a:rPr lang="en-US" sz="1100" dirty="0"/>
              <a:t>Includes content creation,  coding, proofing and testing</a:t>
            </a:r>
          </a:p>
          <a:p>
            <a:pPr marL="546100" lvl="1" indent="0">
              <a:buNone/>
            </a:pPr>
            <a:r>
              <a:rPr lang="en-US" sz="1100" dirty="0"/>
              <a:t>Additional page </a:t>
            </a:r>
            <a:r>
              <a:rPr lang="en-US" sz="1100" b="1" dirty="0"/>
              <a:t>$500  </a:t>
            </a:r>
            <a:r>
              <a:rPr lang="en-US" sz="1100" dirty="0"/>
              <a:t>-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546100" lvl="1" indent="0">
              <a:buNone/>
            </a:pPr>
            <a:r>
              <a:rPr lang="en-US" sz="1100" dirty="0"/>
              <a:t>SEO  - </a:t>
            </a:r>
            <a:r>
              <a:rPr lang="en-US" sz="1100" b="1" dirty="0"/>
              <a:t>$250 </a:t>
            </a:r>
            <a:r>
              <a:rPr lang="en-US" sz="1100" dirty="0"/>
              <a:t>per page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546100" lvl="1" indent="0">
              <a:buNone/>
            </a:pPr>
            <a:r>
              <a:rPr lang="en-US" sz="1100" dirty="0"/>
              <a:t>Blog Page Creation -</a:t>
            </a:r>
            <a:r>
              <a:rPr lang="en-US" sz="1100" b="1" dirty="0"/>
              <a:t> $500 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1003300" lvl="2" indent="0">
              <a:buNone/>
            </a:pPr>
            <a:r>
              <a:rPr lang="en-US" sz="1050" dirty="0"/>
              <a:t>Posts </a:t>
            </a:r>
            <a:r>
              <a:rPr lang="en-US" sz="1050" b="1" dirty="0"/>
              <a:t>$250/each </a:t>
            </a:r>
            <a:r>
              <a:rPr lang="en-US" sz="1050" dirty="0"/>
              <a:t>write and post </a:t>
            </a:r>
            <a:endParaRPr lang="en-US" sz="1800" dirty="0"/>
          </a:p>
          <a:p>
            <a:pPr marL="546100" lvl="1" indent="0">
              <a:buNone/>
            </a:pPr>
            <a:r>
              <a:rPr lang="en-US" sz="1100" dirty="0"/>
              <a:t>Monthly support and maintenance- </a:t>
            </a:r>
            <a:r>
              <a:rPr lang="en-US" sz="1100" b="1" dirty="0"/>
              <a:t>$150 to $350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546100" lvl="1" indent="0">
              <a:buNone/>
            </a:pPr>
            <a:endParaRPr lang="en-US" sz="1100" dirty="0">
              <a:solidFill>
                <a:schemeClr val="accent6">
                  <a:lumMod val="75000"/>
                </a:schemeClr>
              </a:solidFill>
            </a:endParaRPr>
          </a:p>
          <a:p>
            <a:pPr marL="88900" indent="0">
              <a:buNone/>
            </a:pPr>
            <a:r>
              <a:rPr lang="en-US" sz="1800" dirty="0"/>
              <a:t>Web Site Ad </a:t>
            </a:r>
            <a:r>
              <a:rPr lang="en-US" sz="1800" dirty="0" err="1"/>
              <a:t>Ons</a:t>
            </a:r>
            <a:endParaRPr lang="en-US" sz="1800" dirty="0"/>
          </a:p>
          <a:p>
            <a:pPr marL="546100" lvl="1" indent="0">
              <a:buNone/>
            </a:pPr>
            <a:r>
              <a:rPr lang="en-US" sz="1100" dirty="0"/>
              <a:t>New Logo/Branding Package </a:t>
            </a:r>
            <a:r>
              <a:rPr lang="en-US" sz="1100" b="1" dirty="0"/>
              <a:t>$1500 </a:t>
            </a:r>
            <a:r>
              <a:rPr lang="en-US" sz="1100" dirty="0"/>
              <a:t>-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546100" lvl="1" indent="0">
              <a:buNone/>
            </a:pPr>
            <a:r>
              <a:rPr lang="en-US" sz="1100" dirty="0"/>
              <a:t>Stationary (Business Cards, stickers, folders) </a:t>
            </a:r>
            <a:r>
              <a:rPr lang="en-US" sz="1100" b="1" dirty="0"/>
              <a:t>$450 </a:t>
            </a:r>
            <a:r>
              <a:rPr lang="en-US" sz="1100" dirty="0"/>
              <a:t>-Design/each – Printing/variable 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marL="546100" lvl="1" indent="0">
              <a:buNone/>
            </a:pPr>
            <a:r>
              <a:rPr lang="en-US" sz="1100" dirty="0"/>
              <a:t>Line Card (PDF) - </a:t>
            </a:r>
            <a:r>
              <a:rPr lang="en-US" sz="1100" b="1" dirty="0"/>
              <a:t>$500 </a:t>
            </a:r>
            <a:r>
              <a:rPr lang="en-US" sz="1100" b="1" dirty="0">
                <a:solidFill>
                  <a:schemeClr val="accent2"/>
                </a:solidFill>
              </a:rPr>
              <a:t>NEMRA  $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85D8891-506E-3BAB-9232-BE7442634C9D}"/>
              </a:ext>
            </a:extLst>
          </p:cNvPr>
          <p:cNvSpPr/>
          <p:nvPr/>
        </p:nvSpPr>
        <p:spPr>
          <a:xfrm>
            <a:off x="5601205" y="1826587"/>
            <a:ext cx="4572000" cy="123110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800" dirty="0">
                <a:latin typeface="Barlow" pitchFamily="2" charset="77"/>
              </a:rPr>
              <a:t>Web Site Development:</a:t>
            </a:r>
          </a:p>
          <a:p>
            <a:endParaRPr lang="en-US" dirty="0">
              <a:latin typeface="Barlow" pitchFamily="2" charset="77"/>
            </a:endParaRPr>
          </a:p>
          <a:p>
            <a:r>
              <a:rPr lang="en-US" b="1" dirty="0">
                <a:latin typeface="Barlow" pitchFamily="2" charset="77"/>
              </a:rPr>
              <a:t>Free Consultation</a:t>
            </a:r>
          </a:p>
          <a:p>
            <a:endParaRPr lang="en-US" b="1" dirty="0">
              <a:latin typeface="Barlow" pitchFamily="2" charset="77"/>
            </a:endParaRPr>
          </a:p>
          <a:p>
            <a:r>
              <a:rPr lang="en-US" dirty="0">
                <a:latin typeface="Barlow" pitchFamily="2" charset="77"/>
              </a:rPr>
              <a:t>       NEMRA NMG members – </a:t>
            </a:r>
            <a:r>
              <a:rPr lang="en-US" b="1" dirty="0">
                <a:latin typeface="Barlow" pitchFamily="2" charset="77"/>
              </a:rPr>
              <a:t>40% discount</a:t>
            </a:r>
          </a:p>
        </p:txBody>
      </p:sp>
      <p:pic>
        <p:nvPicPr>
          <p:cNvPr id="16" name="Picture 15" descr="Strategic X logo&#10;">
            <a:extLst>
              <a:ext uri="{FF2B5EF4-FFF2-40B4-BE49-F238E27FC236}">
                <a16:creationId xmlns:a16="http://schemas.microsoft.com/office/drawing/2014/main" id="{7E4CF8F3-E920-9308-0606-DFE1BACF7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00" y="4672562"/>
            <a:ext cx="1047750" cy="36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62520"/>
      </p:ext>
    </p:extLst>
  </p:cSld>
  <p:clrMapOvr>
    <a:masterClrMapping/>
  </p:clrMapOvr>
</p:sld>
</file>

<file path=ppt/theme/theme1.xml><?xml version="1.0" encoding="utf-8"?>
<a:theme xmlns:a="http://schemas.openxmlformats.org/drawingml/2006/main" name="Basset template">
  <a:themeElements>
    <a:clrScheme name="Custom 34">
      <a:dk1>
        <a:srgbClr val="434343"/>
      </a:dk1>
      <a:lt1>
        <a:srgbClr val="FFFFFF"/>
      </a:lt1>
      <a:dk2>
        <a:srgbClr val="D9D9D9"/>
      </a:dk2>
      <a:lt2>
        <a:srgbClr val="FFFFFF"/>
      </a:lt2>
      <a:accent1>
        <a:srgbClr val="2472B5"/>
      </a:accent1>
      <a:accent2>
        <a:srgbClr val="51863C"/>
      </a:accent2>
      <a:accent3>
        <a:srgbClr val="6D9EEB"/>
      </a:accent3>
      <a:accent4>
        <a:srgbClr val="C9DAF8"/>
      </a:accent4>
      <a:accent5>
        <a:srgbClr val="93C47D"/>
      </a:accent5>
      <a:accent6>
        <a:srgbClr val="D9EAD3"/>
      </a:accent6>
      <a:hlink>
        <a:srgbClr val="51863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MRA 2020 PPT Template" id="{8F38614D-E930-A84D-80E2-271694A1AAC6}" vid="{91D8F4C2-7599-414F-99ED-D43032518AB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285CC89F0CD7458A2A8235B983E4A4" ma:contentTypeVersion="11" ma:contentTypeDescription="Create a new document." ma:contentTypeScope="" ma:versionID="b927c1f3c9784ffe2805966b3d4fddb6">
  <xsd:schema xmlns:xsd="http://www.w3.org/2001/XMLSchema" xmlns:xs="http://www.w3.org/2001/XMLSchema" xmlns:p="http://schemas.microsoft.com/office/2006/metadata/properties" xmlns:ns2="517a61fa-7cf4-4639-bcf1-4aea51c633c1" xmlns:ns3="cc2a51ab-a8cc-4831-8662-37a57ccb96b2" targetNamespace="http://schemas.microsoft.com/office/2006/metadata/properties" ma:root="true" ma:fieldsID="aaaac4dd529ea1a6a29f729f320366a8" ns2:_="" ns3:_="">
    <xsd:import namespace="517a61fa-7cf4-4639-bcf1-4aea51c633c1"/>
    <xsd:import namespace="cc2a51ab-a8cc-4831-8662-37a57ccb96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7a61fa-7cf4-4639-bcf1-4aea51c633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9314272-9182-42e9-b043-2a5b367bacb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2a51ab-a8cc-4831-8662-37a57ccb96b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3b391cb-9a5a-4fda-a8ea-21c1493bb731}" ma:internalName="TaxCatchAll" ma:showField="CatchAllData" ma:web="cc2a51ab-a8cc-4831-8662-37a57ccb96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5F0BEE-9A09-4C20-9C74-79573C49C1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DFE003-CD92-4172-A56C-F8F00D7F9C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7a61fa-7cf4-4639-bcf1-4aea51c633c1"/>
    <ds:schemaRef ds:uri="cc2a51ab-a8cc-4831-8662-37a57ccb96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Basset template</Template>
  <TotalTime>8979</TotalTime>
  <Words>463</Words>
  <Application>Microsoft Macintosh PowerPoint</Application>
  <PresentationFormat>On-screen Show (16:9)</PresentationFormat>
  <Paragraphs>83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Barlow</vt:lpstr>
      <vt:lpstr>Arial</vt:lpstr>
      <vt:lpstr>Wingdings</vt:lpstr>
      <vt:lpstr>Basset template</vt:lpstr>
      <vt:lpstr>  NEMRA / Strategic X Partnership for Marketing Services</vt:lpstr>
      <vt:lpstr> Discounted Marketing Services &amp; Programs for NEMRA members </vt:lpstr>
      <vt:lpstr>What we do for NEMRA Members</vt:lpstr>
      <vt:lpstr>Sales Tools, Trade Show Support and more…</vt:lpstr>
      <vt:lpstr>Website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Microsoft Office User</dc:creator>
  <cp:lastModifiedBy>Microsoft Office User</cp:lastModifiedBy>
  <cp:revision>10</cp:revision>
  <dcterms:created xsi:type="dcterms:W3CDTF">2020-10-13T16:29:50Z</dcterms:created>
  <dcterms:modified xsi:type="dcterms:W3CDTF">2022-09-12T15:37:21Z</dcterms:modified>
</cp:coreProperties>
</file>