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0"/>
    <p:restoredTop sz="94612"/>
  </p:normalViewPr>
  <p:slideViewPr>
    <p:cSldViewPr snapToGrid="0">
      <p:cViewPr varScale="1">
        <p:scale>
          <a:sx n="103" d="100"/>
          <a:sy n="103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3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16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50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2396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8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25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7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2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9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4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4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8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5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8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51AE-36AD-7940-8A7C-2FD066737BA2}" type="datetimeFigureOut">
              <a:rPr lang="en-US" smtClean="0"/>
              <a:t>7/3/24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D0A0D-0327-334C-9E2D-B279E4D2E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A6A6C-1B55-B20D-E3DF-BF337DDE20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NEMRA CONTRACTS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514CF7-64DF-43D0-A110-A9816F69A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MEDIUM TERM – ‘DOLLARIZE YOUR VALUE’</a:t>
            </a:r>
          </a:p>
        </p:txBody>
      </p:sp>
    </p:spTree>
    <p:extLst>
      <p:ext uri="{BB962C8B-B14F-4D97-AF65-F5344CB8AC3E}">
        <p14:creationId xmlns:p14="http://schemas.microsoft.com/office/powerpoint/2010/main" val="833397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B9C73-9A1A-2C8A-9AB6-75570F8C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67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Warehouse REP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534B4A5-262B-7747-AC64-FFE7C66BF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107083"/>
              </p:ext>
            </p:extLst>
          </p:nvPr>
        </p:nvGraphicFramePr>
        <p:xfrm>
          <a:off x="838200" y="1264798"/>
          <a:ext cx="5834743" cy="5228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483">
                  <a:extLst>
                    <a:ext uri="{9D8B030D-6E8A-4147-A177-3AD203B41FA5}">
                      <a16:colId xmlns:a16="http://schemas.microsoft.com/office/drawing/2014/main" val="4087176423"/>
                    </a:ext>
                  </a:extLst>
                </a:gridCol>
                <a:gridCol w="1281260">
                  <a:extLst>
                    <a:ext uri="{9D8B030D-6E8A-4147-A177-3AD203B41FA5}">
                      <a16:colId xmlns:a16="http://schemas.microsoft.com/office/drawing/2014/main" val="166738334"/>
                    </a:ext>
                  </a:extLst>
                </a:gridCol>
              </a:tblGrid>
              <a:tr h="304205">
                <a:tc>
                  <a:txBody>
                    <a:bodyPr/>
                    <a:lstStyle/>
                    <a:p>
                      <a:r>
                        <a:rPr lang="en-US" sz="800" dirty="0"/>
                        <a:t>Non-direct sales generation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Annual $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18652608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Contractor specification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709507004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CRM License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989546482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CRM Resource (input/export data into 8 mfr. CRM systems)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10084735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CRM system management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18633789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Marketing resources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61971130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IT resources for mfr. system integration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36127840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Misc.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05792084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 err="1"/>
                        <a:t>XXXk</a:t>
                      </a:r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822693520"/>
                  </a:ext>
                </a:extLst>
              </a:tr>
              <a:tr h="304205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Warehouse talking points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Annual $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908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Annual rent increases in existing lease (4 more)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8988798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Wage Pressures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7762345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IT, security, video, inventory software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29203191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Inventory management (difference maker between breaking even or losing $)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05787002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Freight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03378849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 err="1"/>
                        <a:t>XXXk</a:t>
                      </a:r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864252842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OVERALL 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$XXXXXXk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58233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576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B9C73-9A1A-2C8A-9AB6-75570F8C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67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Non-Warehouse REP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534B4A5-262B-7747-AC64-FFE7C66BF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825111"/>
              </p:ext>
            </p:extLst>
          </p:nvPr>
        </p:nvGraphicFramePr>
        <p:xfrm>
          <a:off x="838200" y="1264798"/>
          <a:ext cx="5834743" cy="5228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483">
                  <a:extLst>
                    <a:ext uri="{9D8B030D-6E8A-4147-A177-3AD203B41FA5}">
                      <a16:colId xmlns:a16="http://schemas.microsoft.com/office/drawing/2014/main" val="4087176423"/>
                    </a:ext>
                  </a:extLst>
                </a:gridCol>
                <a:gridCol w="1281260">
                  <a:extLst>
                    <a:ext uri="{9D8B030D-6E8A-4147-A177-3AD203B41FA5}">
                      <a16:colId xmlns:a16="http://schemas.microsoft.com/office/drawing/2014/main" val="166738334"/>
                    </a:ext>
                  </a:extLst>
                </a:gridCol>
              </a:tblGrid>
              <a:tr h="304205">
                <a:tc>
                  <a:txBody>
                    <a:bodyPr/>
                    <a:lstStyle/>
                    <a:p>
                      <a:r>
                        <a:rPr lang="en-US" sz="800" dirty="0"/>
                        <a:t>Non-direct sales generation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Annual $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18652608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Contractor specification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709507004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CRM License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989546482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CRM Resource (input/export data into 8 mfr. CRM systems)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10084735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CRM system management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18633789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Marketing resources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61971130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IT resources for mfr. system integration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36127840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Misc. (Price &amp; data management resource time (CA rate)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05792084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 err="1"/>
                        <a:t>XXXk</a:t>
                      </a:r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822693520"/>
                  </a:ext>
                </a:extLst>
              </a:tr>
              <a:tr h="304205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Warehouse talking points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Annual $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908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Annual rent increases in existing lease (4 more)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8988798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Wage Pressures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7762345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IT, security, video, inventory software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29203191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r>
                        <a:rPr lang="en-US" sz="800" dirty="0"/>
                        <a:t>Inventory management (difference maker between breaking even or losing $)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05787002"/>
                  </a:ext>
                </a:extLst>
              </a:tr>
              <a:tr h="264386">
                <a:tc>
                  <a:txBody>
                    <a:bodyPr/>
                    <a:lstStyle/>
                    <a:p>
                      <a:r>
                        <a:rPr lang="en-US" sz="800" dirty="0"/>
                        <a:t>Freight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03378849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 err="1"/>
                        <a:t>XXXk</a:t>
                      </a:r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864252842"/>
                  </a:ext>
                </a:extLst>
              </a:tr>
              <a:tr h="296406">
                <a:tc>
                  <a:txBody>
                    <a:bodyPr/>
                    <a:lstStyle/>
                    <a:p>
                      <a:r>
                        <a:rPr lang="en-US" sz="800" b="1" dirty="0"/>
                        <a:t>OVERALL 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$XXXXXXk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58233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05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E928-8F40-4FC4-F0A6-A4745587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56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MEDIUM TERM – ‘DOLLARIZE YOUR VALUE’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1B2DDB9B-EA30-C4A3-34E3-01FBBC763A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445306"/>
              </p:ext>
            </p:extLst>
          </p:nvPr>
        </p:nvGraphicFramePr>
        <p:xfrm>
          <a:off x="838199" y="1874053"/>
          <a:ext cx="4963063" cy="4472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217">
                  <a:extLst>
                    <a:ext uri="{9D8B030D-6E8A-4147-A177-3AD203B41FA5}">
                      <a16:colId xmlns:a16="http://schemas.microsoft.com/office/drawing/2014/main" val="4087176423"/>
                    </a:ext>
                  </a:extLst>
                </a:gridCol>
                <a:gridCol w="1089846">
                  <a:extLst>
                    <a:ext uri="{9D8B030D-6E8A-4147-A177-3AD203B41FA5}">
                      <a16:colId xmlns:a16="http://schemas.microsoft.com/office/drawing/2014/main" val="166738334"/>
                    </a:ext>
                  </a:extLst>
                </a:gridCol>
              </a:tblGrid>
              <a:tr h="260230">
                <a:tc>
                  <a:txBody>
                    <a:bodyPr/>
                    <a:lstStyle/>
                    <a:p>
                      <a:r>
                        <a:rPr lang="en-US" sz="800" dirty="0"/>
                        <a:t>Non-direct sales generation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Annual $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18652608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Contractor specification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709507004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CRM License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989546482"/>
                  </a:ext>
                </a:extLst>
              </a:tr>
              <a:tr h="385227">
                <a:tc>
                  <a:txBody>
                    <a:bodyPr/>
                    <a:lstStyle/>
                    <a:p>
                      <a:r>
                        <a:rPr lang="en-US" sz="800" dirty="0"/>
                        <a:t>CRM Resource (input/export data into 8 mfr. CRM systems)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10084735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CRM system management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18633789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Marketing resources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61971130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IT resources for mfr. system integration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36127840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Misc.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05792084"/>
                  </a:ext>
                </a:extLst>
              </a:tr>
              <a:tr h="253558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822693520"/>
                  </a:ext>
                </a:extLst>
              </a:tr>
              <a:tr h="260230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Warehouse talking points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Annual $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908"/>
                  </a:ext>
                </a:extLst>
              </a:tr>
              <a:tr h="385227">
                <a:tc>
                  <a:txBody>
                    <a:bodyPr/>
                    <a:lstStyle/>
                    <a:p>
                      <a:r>
                        <a:rPr lang="en-US" sz="800" dirty="0"/>
                        <a:t>Annual rent increases in existing lease (4 more)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8988798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Wage Pressures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7762345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IT, security, video, inventory software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29203191"/>
                  </a:ext>
                </a:extLst>
              </a:tr>
              <a:tr h="385227">
                <a:tc>
                  <a:txBody>
                    <a:bodyPr/>
                    <a:lstStyle/>
                    <a:p>
                      <a:r>
                        <a:rPr lang="en-US" sz="800" dirty="0"/>
                        <a:t>Inventory management (difference maker between breaking even or losing $)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05787002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r>
                        <a:rPr lang="en-US" sz="800" dirty="0"/>
                        <a:t>Freight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03378849"/>
                  </a:ext>
                </a:extLst>
              </a:tr>
              <a:tr h="253558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 err="1"/>
                        <a:t>XXXk</a:t>
                      </a:r>
                      <a:endParaRPr lang="en-US" sz="8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864252842"/>
                  </a:ext>
                </a:extLst>
              </a:tr>
              <a:tr h="253558">
                <a:tc>
                  <a:txBody>
                    <a:bodyPr/>
                    <a:lstStyle/>
                    <a:p>
                      <a:r>
                        <a:rPr lang="en-US" sz="800" b="1" dirty="0"/>
                        <a:t>OVERALL 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$XXXXXXk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5823371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046D51D6-AFDE-E9ED-D306-1E3574857B32}"/>
              </a:ext>
            </a:extLst>
          </p:cNvPr>
          <p:cNvSpPr txBox="1">
            <a:spLocks/>
          </p:cNvSpPr>
          <p:nvPr/>
        </p:nvSpPr>
        <p:spPr>
          <a:xfrm>
            <a:off x="1873120" y="1422483"/>
            <a:ext cx="2893219" cy="359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575" b="1" dirty="0">
                <a:solidFill>
                  <a:schemeClr val="accent1"/>
                </a:solidFill>
              </a:rPr>
              <a:t>Warehouse REP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8E4401-F8E1-C3B3-7890-A3CE8FAADC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093279"/>
              </p:ext>
            </p:extLst>
          </p:nvPr>
        </p:nvGraphicFramePr>
        <p:xfrm>
          <a:off x="5973876" y="1874053"/>
          <a:ext cx="5379923" cy="447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8537">
                  <a:extLst>
                    <a:ext uri="{9D8B030D-6E8A-4147-A177-3AD203B41FA5}">
                      <a16:colId xmlns:a16="http://schemas.microsoft.com/office/drawing/2014/main" val="4087176423"/>
                    </a:ext>
                  </a:extLst>
                </a:gridCol>
                <a:gridCol w="1181386">
                  <a:extLst>
                    <a:ext uri="{9D8B030D-6E8A-4147-A177-3AD203B41FA5}">
                      <a16:colId xmlns:a16="http://schemas.microsoft.com/office/drawing/2014/main" val="166738334"/>
                    </a:ext>
                  </a:extLst>
                </a:gridCol>
              </a:tblGrid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Non-direct sales generation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Annual $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18652608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Contractor specification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709507004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CRM License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989546482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r>
                        <a:rPr lang="en-US" sz="800" dirty="0"/>
                        <a:t>CRM Resource (input/export data into 8 mfr. CRM systems)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10084735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CRM system management resource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18633789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Marketing resources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61971130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IT resources for mfr. system integration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36127840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r>
                        <a:rPr lang="en-US" sz="800" dirty="0"/>
                        <a:t>Misc.  (Price &amp; data management resource time (CA rate)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063659151"/>
                  </a:ext>
                </a:extLst>
              </a:tr>
              <a:tr h="264185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/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822693520"/>
                  </a:ext>
                </a:extLst>
              </a:tr>
              <a:tr h="264185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Warehouse talking points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Annual $</a:t>
                      </a:r>
                    </a:p>
                  </a:txBody>
                  <a:tcPr marL="51435" marR="51435" marT="25718" marB="25718">
                    <a:solidFill>
                      <a:srgbClr val="198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908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Annual rent increases in existing lease (4 more)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  <a:endParaRPr 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8988798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Wage Pressures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7762345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IT, security, video, inventory software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29203191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r>
                        <a:rPr lang="en-US" sz="800" dirty="0"/>
                        <a:t>Inventory management (difference maker between breaking even or losing $)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105787002"/>
                  </a:ext>
                </a:extLst>
              </a:tr>
              <a:tr h="226050">
                <a:tc>
                  <a:txBody>
                    <a:bodyPr/>
                    <a:lstStyle/>
                    <a:p>
                      <a:r>
                        <a:rPr lang="en-US" sz="800" dirty="0"/>
                        <a:t>Freight expenses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03378849"/>
                  </a:ext>
                </a:extLst>
              </a:tr>
              <a:tr h="264185">
                <a:tc>
                  <a:txBody>
                    <a:bodyPr/>
                    <a:lstStyle/>
                    <a:p>
                      <a:r>
                        <a:rPr lang="en-US" sz="800" b="1" dirty="0"/>
                        <a:t>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/>
                        <a:t>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864252842"/>
                  </a:ext>
                </a:extLst>
              </a:tr>
              <a:tr h="264185">
                <a:tc>
                  <a:txBody>
                    <a:bodyPr/>
                    <a:lstStyle/>
                    <a:p>
                      <a:r>
                        <a:rPr lang="en-US" sz="800" b="1" dirty="0"/>
                        <a:t>OVERALL TOTAL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$XXXXXXk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45823371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A0FE65B6-4BAB-E984-F912-B60FD5EB008D}"/>
              </a:ext>
            </a:extLst>
          </p:cNvPr>
          <p:cNvSpPr txBox="1">
            <a:spLocks/>
          </p:cNvSpPr>
          <p:nvPr/>
        </p:nvSpPr>
        <p:spPr>
          <a:xfrm>
            <a:off x="6561660" y="1320640"/>
            <a:ext cx="2893219" cy="359888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514350"/>
            <a:endParaRPr lang="en-US" sz="1575" b="1" dirty="0">
              <a:solidFill>
                <a:schemeClr val="accent1"/>
              </a:solidFill>
              <a:latin typeface="Calibri Light" panose="020F0302020204030204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7BD6D1-0391-0E08-6E61-08E4E29BC41F}"/>
              </a:ext>
            </a:extLst>
          </p:cNvPr>
          <p:cNvSpPr txBox="1">
            <a:spLocks/>
          </p:cNvSpPr>
          <p:nvPr/>
        </p:nvSpPr>
        <p:spPr>
          <a:xfrm>
            <a:off x="7217229" y="1422483"/>
            <a:ext cx="2893219" cy="3598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1575" b="1" dirty="0"/>
              <a:t>Non- Warehouse REP</a:t>
            </a:r>
          </a:p>
        </p:txBody>
      </p:sp>
    </p:spTree>
    <p:extLst>
      <p:ext uri="{BB962C8B-B14F-4D97-AF65-F5344CB8AC3E}">
        <p14:creationId xmlns:p14="http://schemas.microsoft.com/office/powerpoint/2010/main" val="40332709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rgbClr val="000000"/>
      </a:dk1>
      <a:lt1>
        <a:srgbClr val="FFFFFF"/>
      </a:lt1>
      <a:dk2>
        <a:srgbClr val="306692"/>
      </a:dk2>
      <a:lt2>
        <a:srgbClr val="EBEBEB"/>
      </a:lt2>
      <a:accent1>
        <a:srgbClr val="538741"/>
      </a:accent1>
      <a:accent2>
        <a:srgbClr val="306692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85CC89F0CD7458A2A8235B983E4A4" ma:contentTypeVersion="15" ma:contentTypeDescription="Create a new document." ma:contentTypeScope="" ma:versionID="c63a27177a72222ef3cd6be5489b988f">
  <xsd:schema xmlns:xsd="http://www.w3.org/2001/XMLSchema" xmlns:xs="http://www.w3.org/2001/XMLSchema" xmlns:p="http://schemas.microsoft.com/office/2006/metadata/properties" xmlns:ns2="517a61fa-7cf4-4639-bcf1-4aea51c633c1" xmlns:ns3="cc2a51ab-a8cc-4831-8662-37a57ccb96b2" targetNamespace="http://schemas.microsoft.com/office/2006/metadata/properties" ma:root="true" ma:fieldsID="8658d253f70e59cd8f718be2c6faf1d3" ns2:_="" ns3:_="">
    <xsd:import namespace="517a61fa-7cf4-4639-bcf1-4aea51c633c1"/>
    <xsd:import namespace="cc2a51ab-a8cc-4831-8662-37a57ccb9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7a61fa-7cf4-4639-bcf1-4aea51c63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9314272-9182-42e9-b043-2a5b367bac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a51ab-a8cc-4831-8662-37a57ccb96b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3b391cb-9a5a-4fda-a8ea-21c1493bb731}" ma:internalName="TaxCatchAll" ma:showField="CatchAllData" ma:web="cc2a51ab-a8cc-4831-8662-37a57ccb9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2a51ab-a8cc-4831-8662-37a57ccb96b2" xsi:nil="true"/>
    <lcf76f155ced4ddcb4097134ff3c332f xmlns="517a61fa-7cf4-4639-bcf1-4aea51c633c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FBD0C6-B86D-4539-B055-B683D814DF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577B17-3224-419A-9B4D-D67AE7C436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7a61fa-7cf4-4639-bcf1-4aea51c633c1"/>
    <ds:schemaRef ds:uri="cc2a51ab-a8cc-4831-8662-37a57ccb96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53C9B0-969B-41FE-8E46-AA86F4C27314}">
  <ds:schemaRefs>
    <ds:schemaRef ds:uri="http://schemas.microsoft.com/office/2006/metadata/properties"/>
    <ds:schemaRef ds:uri="http://schemas.microsoft.com/office/infopath/2007/PartnerControls"/>
    <ds:schemaRef ds:uri="cc2a51ab-a8cc-4831-8662-37a57ccb96b2"/>
    <ds:schemaRef ds:uri="517a61fa-7cf4-4639-bcf1-4aea51c633c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{4DC4E787-F907-D74F-81A5-BBA4BD421255}tf10001060</Template>
  <TotalTime>401</TotalTime>
  <Words>433</Words>
  <Application>Microsoft Macintosh PowerPoint</Application>
  <PresentationFormat>Widescreen</PresentationFormat>
  <Paragraphs>135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Wingdings 3</vt:lpstr>
      <vt:lpstr>Facet</vt:lpstr>
      <vt:lpstr>NEMRA CONTRACTS</vt:lpstr>
      <vt:lpstr>Warehouse REP</vt:lpstr>
      <vt:lpstr>Non-Warehouse REP</vt:lpstr>
      <vt:lpstr>MEDIUM TERM – ‘DOLLARIZE YOUR VALUE’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NEMRA CONTRACTS</dc:title>
  <dc:creator>Jennifer Valler</dc:creator>
  <cp:lastModifiedBy>Microsoft Office User</cp:lastModifiedBy>
  <cp:revision>1</cp:revision>
  <dcterms:created xsi:type="dcterms:W3CDTF">2023-08-02T11:59:37Z</dcterms:created>
  <dcterms:modified xsi:type="dcterms:W3CDTF">2024-07-03T14:31:42Z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0x0101004E285CC89F0CD7458A2A8235B983E4A4</vt:lpwstr>
  </property>
</Properties>
</file>